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398" r:id="rId3"/>
    <p:sldId id="374" r:id="rId4"/>
    <p:sldId id="376" r:id="rId5"/>
    <p:sldId id="359" r:id="rId6"/>
    <p:sldId id="380" r:id="rId7"/>
    <p:sldId id="388" r:id="rId8"/>
    <p:sldId id="354" r:id="rId9"/>
    <p:sldId id="384" r:id="rId10"/>
    <p:sldId id="382" r:id="rId11"/>
    <p:sldId id="385" r:id="rId12"/>
    <p:sldId id="383" r:id="rId13"/>
    <p:sldId id="386" r:id="rId14"/>
    <p:sldId id="399" r:id="rId15"/>
    <p:sldId id="389" r:id="rId16"/>
    <p:sldId id="390" r:id="rId17"/>
    <p:sldId id="392" r:id="rId18"/>
    <p:sldId id="393" r:id="rId19"/>
    <p:sldId id="403" r:id="rId20"/>
    <p:sldId id="405" r:id="rId21"/>
    <p:sldId id="394" r:id="rId22"/>
    <p:sldId id="406" r:id="rId23"/>
    <p:sldId id="407" r:id="rId24"/>
    <p:sldId id="401" r:id="rId25"/>
    <p:sldId id="408" r:id="rId26"/>
    <p:sldId id="410" r:id="rId27"/>
    <p:sldId id="412" r:id="rId28"/>
    <p:sldId id="409" r:id="rId29"/>
    <p:sldId id="400" r:id="rId30"/>
    <p:sldId id="402" r:id="rId31"/>
    <p:sldId id="395" r:id="rId32"/>
    <p:sldId id="396" r:id="rId33"/>
    <p:sldId id="397" r:id="rId34"/>
    <p:sldId id="411" r:id="rId35"/>
    <p:sldId id="413" r:id="rId36"/>
    <p:sldId id="415" r:id="rId37"/>
    <p:sldId id="414" r:id="rId38"/>
    <p:sldId id="417" r:id="rId39"/>
    <p:sldId id="418" r:id="rId40"/>
    <p:sldId id="419" r:id="rId41"/>
    <p:sldId id="420" r:id="rId42"/>
    <p:sldId id="37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/>
    <p:restoredTop sz="94593"/>
  </p:normalViewPr>
  <p:slideViewPr>
    <p:cSldViewPr snapToGrid="0">
      <p:cViewPr>
        <p:scale>
          <a:sx n="140" d="100"/>
          <a:sy n="140" d="100"/>
        </p:scale>
        <p:origin x="968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7064ce8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7064ce8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99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45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3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380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741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88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334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0999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09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3022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01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495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35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83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559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035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311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0854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1622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653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945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09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975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391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56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17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362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07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6847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357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219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649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22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738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846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0177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d39a43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cd39a43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78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00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40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491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66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7064ce8e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7064ce8e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26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EB914F-127A-3E4A-8271-7F8F37A0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16" y="1027301"/>
            <a:ext cx="2460568" cy="1925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4742E-E57B-534F-BF6E-0C83EBD03B39}"/>
              </a:ext>
            </a:extLst>
          </p:cNvPr>
          <p:cNvSpPr txBox="1"/>
          <p:nvPr/>
        </p:nvSpPr>
        <p:spPr>
          <a:xfrm>
            <a:off x="3096275" y="2998173"/>
            <a:ext cx="295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 err="1">
                <a:solidFill>
                  <a:schemeClr val="tx1"/>
                </a:solidFill>
              </a:rPr>
              <a:t>Tezos</a:t>
            </a:r>
            <a:r>
              <a:rPr kumimoji="1" lang="en-US" altLang="ko-KR" sz="2000" dirty="0">
                <a:solidFill>
                  <a:schemeClr val="tx1"/>
                </a:solidFill>
              </a:rPr>
              <a:t> Blockchain Camp</a:t>
            </a:r>
            <a:endParaRPr kumimoji="1"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6C8D3-E0ED-1C40-B0AA-93E1B4872A49}"/>
              </a:ext>
            </a:extLst>
          </p:cNvPr>
          <p:cNvSpPr txBox="1"/>
          <p:nvPr/>
        </p:nvSpPr>
        <p:spPr>
          <a:xfrm>
            <a:off x="3481003" y="3777645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 err="1">
                <a:solidFill>
                  <a:schemeClr val="tx1"/>
                </a:solidFill>
              </a:rPr>
              <a:t>Tezos</a:t>
            </a:r>
            <a:r>
              <a:rPr kumimoji="1" lang="en-US" altLang="ko-KR" sz="1600" dirty="0">
                <a:solidFill>
                  <a:schemeClr val="tx1"/>
                </a:solidFill>
              </a:rPr>
              <a:t> Smart Contract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2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31">
            <a:extLst>
              <a:ext uri="{FF2B5EF4-FFF2-40B4-BE49-F238E27FC236}">
                <a16:creationId xmlns:a16="http://schemas.microsoft.com/office/drawing/2014/main" id="{B1924FE0-BE6F-B64F-99B6-7AAAA1F9DBFF}"/>
              </a:ext>
            </a:extLst>
          </p:cNvPr>
          <p:cNvSpPr txBox="1">
            <a:spLocks/>
          </p:cNvSpPr>
          <p:nvPr/>
        </p:nvSpPr>
        <p:spPr>
          <a:xfrm>
            <a:off x="468638" y="45620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Automated Escrow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5392FAE8-DC39-D749-9DC8-ED712EF23CDD}"/>
              </a:ext>
            </a:extLst>
          </p:cNvPr>
          <p:cNvSpPr txBox="1">
            <a:spLocks/>
          </p:cNvSpPr>
          <p:nvPr/>
        </p:nvSpPr>
        <p:spPr>
          <a:xfrm>
            <a:off x="930125" y="825529"/>
            <a:ext cx="7536300" cy="3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TEZOS</a:t>
            </a:r>
            <a:endParaRPr lang="ko" altLang="en-US" sz="1400" i="1" dirty="0">
              <a:solidFill>
                <a:srgbClr val="D9D9D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C3910-C0C2-B44F-A057-533B885FE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105" y="1396769"/>
            <a:ext cx="6249789" cy="309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8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Automated Escrow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930CAC5-C1E3-DC44-875E-EC68D768AFD5}"/>
              </a:ext>
            </a:extLst>
          </p:cNvPr>
          <p:cNvSpPr txBox="1">
            <a:spLocks/>
          </p:cNvSpPr>
          <p:nvPr/>
        </p:nvSpPr>
        <p:spPr>
          <a:xfrm>
            <a:off x="930125" y="783934"/>
            <a:ext cx="7536300" cy="4187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Off-chain vs. On-chain computation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블록 체인은 기본적으로 매우 느림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블록 체인의 데이터는 매우 비쌈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 err="1">
                <a:solidFill>
                  <a:srgbClr val="D9D9D9"/>
                </a:solidFill>
              </a:rPr>
              <a:t>온체인</a:t>
            </a:r>
            <a:r>
              <a:rPr lang="en-US" altLang="ko-KR" sz="1400" dirty="0">
                <a:solidFill>
                  <a:srgbClr val="D9D9D9"/>
                </a:solidFill>
              </a:rPr>
              <a:t> / </a:t>
            </a:r>
            <a:r>
              <a:rPr lang="ko-KR" altLang="en-US" sz="1400" dirty="0" err="1">
                <a:solidFill>
                  <a:srgbClr val="D9D9D9"/>
                </a:solidFill>
              </a:rPr>
              <a:t>오프체인</a:t>
            </a:r>
            <a:r>
              <a:rPr lang="ko-KR" altLang="en-US" sz="1400" dirty="0">
                <a:solidFill>
                  <a:srgbClr val="D9D9D9"/>
                </a:solidFill>
              </a:rPr>
              <a:t> 연산의 구분 필요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Bad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Contract : x → sqrt x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App : ( ) → f 9</a:t>
            </a:r>
          </a:p>
          <a:p>
            <a:pPr algn="l">
              <a:lnSpc>
                <a:spcPct val="150000"/>
              </a:lnSpc>
              <a:buSzPts val="800"/>
            </a:pP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Good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Contract : x y → if x * x = y then x else fail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App : ( ) → f (sqrt 9) 9 </a:t>
            </a:r>
          </a:p>
        </p:txBody>
      </p:sp>
    </p:spTree>
    <p:extLst>
      <p:ext uri="{BB962C8B-B14F-4D97-AF65-F5344CB8AC3E}">
        <p14:creationId xmlns:p14="http://schemas.microsoft.com/office/powerpoint/2010/main" val="218640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Automated Escrow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930CAC5-C1E3-DC44-875E-EC68D768AFD5}"/>
              </a:ext>
            </a:extLst>
          </p:cNvPr>
          <p:cNvSpPr txBox="1">
            <a:spLocks/>
          </p:cNvSpPr>
          <p:nvPr/>
        </p:nvSpPr>
        <p:spPr>
          <a:xfrm>
            <a:off x="930125" y="783935"/>
            <a:ext cx="7536300" cy="297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Cost(Computation) &gt; Cost(Verification)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Sorting an array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Cryptographic computation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SAT problem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NP-hard problem</a:t>
            </a:r>
          </a:p>
          <a:p>
            <a:pPr algn="l">
              <a:lnSpc>
                <a:spcPct val="150000"/>
              </a:lnSpc>
              <a:buSzPts val="800"/>
            </a:pP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- Challenge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블록 체인의 프로그램이 주어졌을 때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>
                <a:solidFill>
                  <a:srgbClr val="D9D9D9"/>
                </a:solidFill>
              </a:rPr>
              <a:t>이를 </a:t>
            </a:r>
            <a:r>
              <a:rPr lang="en-US" altLang="ko-KR" sz="1400" dirty="0">
                <a:solidFill>
                  <a:srgbClr val="D9D9D9"/>
                </a:solidFill>
              </a:rPr>
              <a:t>‘</a:t>
            </a:r>
            <a:r>
              <a:rPr lang="ko-KR" altLang="en-US" sz="1400" dirty="0" err="1">
                <a:solidFill>
                  <a:srgbClr val="D9D9D9"/>
                </a:solidFill>
              </a:rPr>
              <a:t>오프체인</a:t>
            </a:r>
            <a:r>
              <a:rPr lang="ko-KR" altLang="en-US" sz="1400" dirty="0">
                <a:solidFill>
                  <a:srgbClr val="D9D9D9"/>
                </a:solidFill>
              </a:rPr>
              <a:t> 계산</a:t>
            </a:r>
            <a:r>
              <a:rPr lang="en-US" altLang="ko-KR" sz="1400" dirty="0">
                <a:solidFill>
                  <a:srgbClr val="D9D9D9"/>
                </a:solidFill>
              </a:rPr>
              <a:t>’</a:t>
            </a:r>
            <a:r>
              <a:rPr lang="ko-KR" altLang="en-US" sz="1400" dirty="0">
                <a:solidFill>
                  <a:srgbClr val="D9D9D9"/>
                </a:solidFill>
              </a:rPr>
              <a:t>과 느린 </a:t>
            </a:r>
            <a:r>
              <a:rPr lang="en-US" altLang="ko-KR" sz="1400" dirty="0">
                <a:solidFill>
                  <a:srgbClr val="D9D9D9"/>
                </a:solidFill>
              </a:rPr>
              <a:t>‘</a:t>
            </a:r>
            <a:r>
              <a:rPr lang="ko-KR" altLang="en-US" sz="1400" dirty="0" err="1">
                <a:solidFill>
                  <a:srgbClr val="D9D9D9"/>
                </a:solidFill>
              </a:rPr>
              <a:t>온체인</a:t>
            </a:r>
            <a:r>
              <a:rPr lang="ko-KR" altLang="en-US" sz="1400" dirty="0">
                <a:solidFill>
                  <a:srgbClr val="D9D9D9"/>
                </a:solidFill>
              </a:rPr>
              <a:t> 검증</a:t>
            </a:r>
            <a:r>
              <a:rPr lang="en-US" altLang="ko-KR" sz="1400" dirty="0">
                <a:solidFill>
                  <a:srgbClr val="D9D9D9"/>
                </a:solidFill>
              </a:rPr>
              <a:t>’</a:t>
            </a:r>
            <a:r>
              <a:rPr lang="ko-KR" altLang="en-US" sz="1400" dirty="0" err="1">
                <a:solidFill>
                  <a:srgbClr val="D9D9D9"/>
                </a:solidFill>
              </a:rPr>
              <a:t>으로</a:t>
            </a:r>
            <a:r>
              <a:rPr lang="ko-KR" altLang="en-US" sz="1400" dirty="0">
                <a:solidFill>
                  <a:srgbClr val="D9D9D9"/>
                </a:solidFill>
              </a:rPr>
              <a:t> 분리 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1485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SW Component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7175E95-68F9-EC48-B8B2-2494303F5CB1}"/>
              </a:ext>
            </a:extLst>
          </p:cNvPr>
          <p:cNvSpPr/>
          <p:nvPr/>
        </p:nvSpPr>
        <p:spPr>
          <a:xfrm>
            <a:off x="356664" y="2801177"/>
            <a:ext cx="4555418" cy="21883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930CAC5-C1E3-DC44-875E-EC68D768AFD5}"/>
              </a:ext>
            </a:extLst>
          </p:cNvPr>
          <p:cNvSpPr txBox="1">
            <a:spLocks/>
          </p:cNvSpPr>
          <p:nvPr/>
        </p:nvSpPr>
        <p:spPr>
          <a:xfrm>
            <a:off x="930125" y="966816"/>
            <a:ext cx="7536300" cy="159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Node (Network Shell, API end point)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Client (Library + built-in wallet)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Admin Client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Delegate (Baker, Endorser, Accuser)</a:t>
            </a:r>
            <a:endParaRPr lang="en-US" altLang="ko-KR" sz="1400" dirty="0">
              <a:solidFill>
                <a:srgbClr val="D9D9D9"/>
              </a:solidFill>
            </a:endParaRPr>
          </a:p>
        </p:txBody>
      </p:sp>
      <p:pic>
        <p:nvPicPr>
          <p:cNvPr id="18" name="Google Shape;108;p16">
            <a:extLst>
              <a:ext uri="{FF2B5EF4-FFF2-40B4-BE49-F238E27FC236}">
                <a16:creationId xmlns:a16="http://schemas.microsoft.com/office/drawing/2014/main" id="{F0FCA8C6-C364-0D42-AE15-76F469226E2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2543" y="3050435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13;p31">
            <a:extLst>
              <a:ext uri="{FF2B5EF4-FFF2-40B4-BE49-F238E27FC236}">
                <a16:creationId xmlns:a16="http://schemas.microsoft.com/office/drawing/2014/main" id="{224E821D-662A-904A-9B04-07DF15268685}"/>
              </a:ext>
            </a:extLst>
          </p:cNvPr>
          <p:cNvSpPr txBox="1">
            <a:spLocks/>
          </p:cNvSpPr>
          <p:nvPr/>
        </p:nvSpPr>
        <p:spPr>
          <a:xfrm>
            <a:off x="4134788" y="3570481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1" name="Google Shape;213;p31">
            <a:extLst>
              <a:ext uri="{FF2B5EF4-FFF2-40B4-BE49-F238E27FC236}">
                <a16:creationId xmlns:a16="http://schemas.microsoft.com/office/drawing/2014/main" id="{29202FB7-9B86-FD48-BA9E-84DE882E3AD6}"/>
              </a:ext>
            </a:extLst>
          </p:cNvPr>
          <p:cNvSpPr txBox="1">
            <a:spLocks/>
          </p:cNvSpPr>
          <p:nvPr/>
        </p:nvSpPr>
        <p:spPr>
          <a:xfrm>
            <a:off x="1879353" y="4143803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22" name="Google Shape;108;p16">
            <a:extLst>
              <a:ext uri="{FF2B5EF4-FFF2-40B4-BE49-F238E27FC236}">
                <a16:creationId xmlns:a16="http://schemas.microsoft.com/office/drawing/2014/main" id="{040F6072-47C6-D44E-9A22-F3E2C88CE0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853" y="3618438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F2F491-2DCD-6B42-AB31-B219694B212A}"/>
              </a:ext>
            </a:extLst>
          </p:cNvPr>
          <p:cNvSpPr/>
          <p:nvPr/>
        </p:nvSpPr>
        <p:spPr>
          <a:xfrm>
            <a:off x="415710" y="3295845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Blockchain </a:t>
            </a:r>
          </a:p>
          <a:p>
            <a:r>
              <a:rPr lang="en-US" dirty="0" err="1">
                <a:solidFill>
                  <a:srgbClr val="D9D9D9"/>
                </a:solidFill>
              </a:rPr>
              <a:t>Mempool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6256BE-F6AB-F84E-B1D3-77A9EBDBB7CD}"/>
              </a:ext>
            </a:extLst>
          </p:cNvPr>
          <p:cNvCxnSpPr>
            <a:cxnSpLocks/>
          </p:cNvCxnSpPr>
          <p:nvPr/>
        </p:nvCxnSpPr>
        <p:spPr>
          <a:xfrm flipV="1">
            <a:off x="2484483" y="3824140"/>
            <a:ext cx="1386516" cy="37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1AD385-29A9-AD48-B493-6C997D18C197}"/>
              </a:ext>
            </a:extLst>
          </p:cNvPr>
          <p:cNvCxnSpPr>
            <a:cxnSpLocks/>
          </p:cNvCxnSpPr>
          <p:nvPr/>
        </p:nvCxnSpPr>
        <p:spPr>
          <a:xfrm flipH="1">
            <a:off x="2583044" y="3947194"/>
            <a:ext cx="1318134" cy="3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666FB9-4D7F-E647-8937-F43E04C38E3D}"/>
              </a:ext>
            </a:extLst>
          </p:cNvPr>
          <p:cNvSpPr/>
          <p:nvPr/>
        </p:nvSpPr>
        <p:spPr>
          <a:xfrm>
            <a:off x="2966224" y="4242885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Transactions</a:t>
            </a:r>
          </a:p>
          <a:p>
            <a:r>
              <a:rPr lang="en-US" dirty="0">
                <a:solidFill>
                  <a:srgbClr val="D9D9D9"/>
                </a:solidFill>
              </a:rPr>
              <a:t>Blocks</a:t>
            </a:r>
          </a:p>
          <a:p>
            <a:r>
              <a:rPr lang="en-US" dirty="0">
                <a:solidFill>
                  <a:srgbClr val="D9D9D9"/>
                </a:solidFill>
              </a:rPr>
              <a:t>Protocols</a:t>
            </a:r>
            <a:endParaRPr lang="en-US" dirty="0"/>
          </a:p>
        </p:txBody>
      </p:sp>
      <p:sp>
        <p:nvSpPr>
          <p:cNvPr id="30" name="Google Shape;213;p31">
            <a:extLst>
              <a:ext uri="{FF2B5EF4-FFF2-40B4-BE49-F238E27FC236}">
                <a16:creationId xmlns:a16="http://schemas.microsoft.com/office/drawing/2014/main" id="{A35C01E9-F586-1649-BB52-6E1D1E69D879}"/>
              </a:ext>
            </a:extLst>
          </p:cNvPr>
          <p:cNvSpPr txBox="1">
            <a:spLocks/>
          </p:cNvSpPr>
          <p:nvPr/>
        </p:nvSpPr>
        <p:spPr>
          <a:xfrm>
            <a:off x="6280247" y="1864781"/>
            <a:ext cx="741644" cy="3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Client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2" name="Google Shape;213;p31">
            <a:extLst>
              <a:ext uri="{FF2B5EF4-FFF2-40B4-BE49-F238E27FC236}">
                <a16:creationId xmlns:a16="http://schemas.microsoft.com/office/drawing/2014/main" id="{D9C90397-3BD5-8C41-AEC8-339130235AB2}"/>
              </a:ext>
            </a:extLst>
          </p:cNvPr>
          <p:cNvSpPr txBox="1">
            <a:spLocks/>
          </p:cNvSpPr>
          <p:nvPr/>
        </p:nvSpPr>
        <p:spPr>
          <a:xfrm>
            <a:off x="7215551" y="1854566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Admin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709BF3-E73E-A74E-B448-44747EB823CB}"/>
              </a:ext>
            </a:extLst>
          </p:cNvPr>
          <p:cNvCxnSpPr>
            <a:cxnSpLocks/>
          </p:cNvCxnSpPr>
          <p:nvPr/>
        </p:nvCxnSpPr>
        <p:spPr>
          <a:xfrm flipH="1">
            <a:off x="4632579" y="2473770"/>
            <a:ext cx="1181878" cy="1022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44E7A7-9F44-9D4F-AD6A-FCD340F0B093}"/>
              </a:ext>
            </a:extLst>
          </p:cNvPr>
          <p:cNvCxnSpPr>
            <a:cxnSpLocks/>
          </p:cNvCxnSpPr>
          <p:nvPr/>
        </p:nvCxnSpPr>
        <p:spPr>
          <a:xfrm flipV="1">
            <a:off x="4756295" y="2543761"/>
            <a:ext cx="1199030" cy="104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A98C0-0D7B-1C4E-B353-7CBDE44547DE}"/>
              </a:ext>
            </a:extLst>
          </p:cNvPr>
          <p:cNvSpPr/>
          <p:nvPr/>
        </p:nvSpPr>
        <p:spPr>
          <a:xfrm>
            <a:off x="4796208" y="2534135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query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9979-5F5A-8745-8114-0D0B07938C87}"/>
              </a:ext>
            </a:extLst>
          </p:cNvPr>
          <p:cNvSpPr/>
          <p:nvPr/>
        </p:nvSpPr>
        <p:spPr>
          <a:xfrm>
            <a:off x="5341010" y="2946867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response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93B6938-1F82-F142-A1AA-6C5AD6C3F383}"/>
              </a:ext>
            </a:extLst>
          </p:cNvPr>
          <p:cNvSpPr/>
          <p:nvPr/>
        </p:nvSpPr>
        <p:spPr>
          <a:xfrm>
            <a:off x="5931648" y="1191330"/>
            <a:ext cx="2414221" cy="14172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397B36-FD1C-664A-B909-910E0FF39703}"/>
              </a:ext>
            </a:extLst>
          </p:cNvPr>
          <p:cNvGrpSpPr/>
          <p:nvPr/>
        </p:nvGrpSpPr>
        <p:grpSpPr>
          <a:xfrm>
            <a:off x="6026694" y="3926367"/>
            <a:ext cx="778446" cy="787838"/>
            <a:chOff x="6074819" y="3618361"/>
            <a:chExt cx="778446" cy="787838"/>
          </a:xfrm>
        </p:grpSpPr>
        <p:sp>
          <p:nvSpPr>
            <p:cNvPr id="49" name="Google Shape;104;p16">
              <a:extLst>
                <a:ext uri="{FF2B5EF4-FFF2-40B4-BE49-F238E27FC236}">
                  <a16:creationId xmlns:a16="http://schemas.microsoft.com/office/drawing/2014/main" id="{64DE14E6-48EB-5C44-8B61-786A46D73A64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13;p31">
              <a:extLst>
                <a:ext uri="{FF2B5EF4-FFF2-40B4-BE49-F238E27FC236}">
                  <a16:creationId xmlns:a16="http://schemas.microsoft.com/office/drawing/2014/main" id="{6FCFCAE5-80B0-664E-B98C-1894CCC020A9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Baker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Google Shape;213;p31">
            <a:extLst>
              <a:ext uri="{FF2B5EF4-FFF2-40B4-BE49-F238E27FC236}">
                <a16:creationId xmlns:a16="http://schemas.microsoft.com/office/drawing/2014/main" id="{91AA32B0-3028-3648-81FB-902F8CC703B5}"/>
              </a:ext>
            </a:extLst>
          </p:cNvPr>
          <p:cNvSpPr txBox="1">
            <a:spLocks/>
          </p:cNvSpPr>
          <p:nvPr/>
        </p:nvSpPr>
        <p:spPr>
          <a:xfrm>
            <a:off x="6879089" y="4075286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200" b="1" dirty="0">
                <a:solidFill>
                  <a:schemeClr val="bg1"/>
                </a:solidFill>
              </a:rPr>
              <a:t>Endorser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Google Shape;213;p31">
            <a:extLst>
              <a:ext uri="{FF2B5EF4-FFF2-40B4-BE49-F238E27FC236}">
                <a16:creationId xmlns:a16="http://schemas.microsoft.com/office/drawing/2014/main" id="{A8AEDBF6-F9E3-7148-9058-27FF849E3095}"/>
              </a:ext>
            </a:extLst>
          </p:cNvPr>
          <p:cNvSpPr txBox="1">
            <a:spLocks/>
          </p:cNvSpPr>
          <p:nvPr/>
        </p:nvSpPr>
        <p:spPr>
          <a:xfrm>
            <a:off x="7736382" y="4048571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bg1"/>
                </a:solidFill>
              </a:rPr>
              <a:t>Accuse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2AF61A-BAA6-7E41-8DA6-DD541CB7D1DC}"/>
              </a:ext>
            </a:extLst>
          </p:cNvPr>
          <p:cNvGrpSpPr/>
          <p:nvPr/>
        </p:nvGrpSpPr>
        <p:grpSpPr>
          <a:xfrm>
            <a:off x="6227852" y="1679943"/>
            <a:ext cx="778446" cy="787838"/>
            <a:chOff x="6074819" y="3618361"/>
            <a:chExt cx="778446" cy="787838"/>
          </a:xfrm>
        </p:grpSpPr>
        <p:sp>
          <p:nvSpPr>
            <p:cNvPr id="57" name="Google Shape;104;p16">
              <a:extLst>
                <a:ext uri="{FF2B5EF4-FFF2-40B4-BE49-F238E27FC236}">
                  <a16:creationId xmlns:a16="http://schemas.microsoft.com/office/drawing/2014/main" id="{8F10C8AD-0153-4A4B-BCC3-C893310BADCB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13;p31">
              <a:extLst>
                <a:ext uri="{FF2B5EF4-FFF2-40B4-BE49-F238E27FC236}">
                  <a16:creationId xmlns:a16="http://schemas.microsoft.com/office/drawing/2014/main" id="{FEA3DFD5-A118-9944-9B96-2112B8C378E6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Client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7FA918-DE92-7E46-AB3C-03E5B9AFF523}"/>
              </a:ext>
            </a:extLst>
          </p:cNvPr>
          <p:cNvGrpSpPr/>
          <p:nvPr/>
        </p:nvGrpSpPr>
        <p:grpSpPr>
          <a:xfrm>
            <a:off x="7322023" y="1679943"/>
            <a:ext cx="792687" cy="787838"/>
            <a:chOff x="6074819" y="3618361"/>
            <a:chExt cx="792687" cy="787838"/>
          </a:xfrm>
        </p:grpSpPr>
        <p:sp>
          <p:nvSpPr>
            <p:cNvPr id="60" name="Google Shape;104;p16">
              <a:extLst>
                <a:ext uri="{FF2B5EF4-FFF2-40B4-BE49-F238E27FC236}">
                  <a16:creationId xmlns:a16="http://schemas.microsoft.com/office/drawing/2014/main" id="{7433BFEB-9F68-7943-836F-6FAF754E7195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213;p31">
              <a:extLst>
                <a:ext uri="{FF2B5EF4-FFF2-40B4-BE49-F238E27FC236}">
                  <a16:creationId xmlns:a16="http://schemas.microsoft.com/office/drawing/2014/main" id="{060C9BC2-B1CD-D646-909F-B0E533FB19C6}"/>
                </a:ext>
              </a:extLst>
            </p:cNvPr>
            <p:cNvSpPr txBox="1">
              <a:spLocks/>
            </p:cNvSpPr>
            <p:nvPr/>
          </p:nvSpPr>
          <p:spPr>
            <a:xfrm>
              <a:off x="6089060" y="3778706"/>
              <a:ext cx="778446" cy="376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Admin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E6FC34-DAAD-B54D-AC08-5B825BF328FF}"/>
              </a:ext>
            </a:extLst>
          </p:cNvPr>
          <p:cNvGrpSpPr/>
          <p:nvPr/>
        </p:nvGrpSpPr>
        <p:grpSpPr>
          <a:xfrm>
            <a:off x="6990544" y="3943477"/>
            <a:ext cx="928410" cy="787838"/>
            <a:chOff x="6069810" y="3618361"/>
            <a:chExt cx="928410" cy="787838"/>
          </a:xfrm>
        </p:grpSpPr>
        <p:sp>
          <p:nvSpPr>
            <p:cNvPr id="63" name="Google Shape;104;p16">
              <a:extLst>
                <a:ext uri="{FF2B5EF4-FFF2-40B4-BE49-F238E27FC236}">
                  <a16:creationId xmlns:a16="http://schemas.microsoft.com/office/drawing/2014/main" id="{14ED8734-5899-524D-97B3-7007DB331AC9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13;p31">
              <a:extLst>
                <a:ext uri="{FF2B5EF4-FFF2-40B4-BE49-F238E27FC236}">
                  <a16:creationId xmlns:a16="http://schemas.microsoft.com/office/drawing/2014/main" id="{7FBB029F-6445-DE4C-8BF5-F209A208AD54}"/>
                </a:ext>
              </a:extLst>
            </p:cNvPr>
            <p:cNvSpPr txBox="1">
              <a:spLocks/>
            </p:cNvSpPr>
            <p:nvPr/>
          </p:nvSpPr>
          <p:spPr>
            <a:xfrm>
              <a:off x="6069810" y="3720956"/>
              <a:ext cx="928410" cy="496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200" b="1" dirty="0">
                  <a:solidFill>
                    <a:schemeClr val="bg1"/>
                  </a:solidFill>
                </a:rPr>
                <a:t>Endorser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22BA5F3-F6D2-7946-BE16-136A71BFF8F0}"/>
              </a:ext>
            </a:extLst>
          </p:cNvPr>
          <p:cNvGrpSpPr/>
          <p:nvPr/>
        </p:nvGrpSpPr>
        <p:grpSpPr>
          <a:xfrm>
            <a:off x="7949979" y="3963428"/>
            <a:ext cx="847019" cy="787838"/>
            <a:chOff x="6064033" y="3618361"/>
            <a:chExt cx="847019" cy="787838"/>
          </a:xfrm>
        </p:grpSpPr>
        <p:sp>
          <p:nvSpPr>
            <p:cNvPr id="66" name="Google Shape;104;p16">
              <a:extLst>
                <a:ext uri="{FF2B5EF4-FFF2-40B4-BE49-F238E27FC236}">
                  <a16:creationId xmlns:a16="http://schemas.microsoft.com/office/drawing/2014/main" id="{88F2C704-D270-944C-BFE3-31CBF256D610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13;p31">
              <a:extLst>
                <a:ext uri="{FF2B5EF4-FFF2-40B4-BE49-F238E27FC236}">
                  <a16:creationId xmlns:a16="http://schemas.microsoft.com/office/drawing/2014/main" id="{18B6E035-F148-E94A-AC0B-657ED33566D4}"/>
                </a:ext>
              </a:extLst>
            </p:cNvPr>
            <p:cNvSpPr txBox="1">
              <a:spLocks/>
            </p:cNvSpPr>
            <p:nvPr/>
          </p:nvSpPr>
          <p:spPr>
            <a:xfrm>
              <a:off x="6064033" y="3740205"/>
              <a:ext cx="847019" cy="457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400" b="1" dirty="0">
                  <a:solidFill>
                    <a:schemeClr val="bg1"/>
                  </a:solidFill>
                </a:rPr>
                <a:t>Accuser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FE4347F-C349-5F46-B7F3-AA7CDCFF366A}"/>
              </a:ext>
            </a:extLst>
          </p:cNvPr>
          <p:cNvSpPr/>
          <p:nvPr/>
        </p:nvSpPr>
        <p:spPr>
          <a:xfrm>
            <a:off x="5678128" y="3464356"/>
            <a:ext cx="3319568" cy="15552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24A113-DE3E-C244-A7B9-B0AC51B888D2}"/>
              </a:ext>
            </a:extLst>
          </p:cNvPr>
          <p:cNvGrpSpPr/>
          <p:nvPr/>
        </p:nvGrpSpPr>
        <p:grpSpPr>
          <a:xfrm>
            <a:off x="1712271" y="4079215"/>
            <a:ext cx="823260" cy="787838"/>
            <a:chOff x="6074819" y="3618361"/>
            <a:chExt cx="823260" cy="787838"/>
          </a:xfrm>
        </p:grpSpPr>
        <p:sp>
          <p:nvSpPr>
            <p:cNvPr id="73" name="Google Shape;104;p16">
              <a:extLst>
                <a:ext uri="{FF2B5EF4-FFF2-40B4-BE49-F238E27FC236}">
                  <a16:creationId xmlns:a16="http://schemas.microsoft.com/office/drawing/2014/main" id="{C8C6956F-7632-7D45-8F1E-EB035387E347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213;p31">
              <a:extLst>
                <a:ext uri="{FF2B5EF4-FFF2-40B4-BE49-F238E27FC236}">
                  <a16:creationId xmlns:a16="http://schemas.microsoft.com/office/drawing/2014/main" id="{B23D02CD-E806-B446-B4D4-7E02BF229458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F1B608-B0DC-8443-AEEF-4F1415957CF9}"/>
              </a:ext>
            </a:extLst>
          </p:cNvPr>
          <p:cNvGrpSpPr/>
          <p:nvPr/>
        </p:nvGrpSpPr>
        <p:grpSpPr>
          <a:xfrm>
            <a:off x="3904489" y="3305024"/>
            <a:ext cx="823260" cy="787838"/>
            <a:chOff x="6074819" y="3618361"/>
            <a:chExt cx="823260" cy="787838"/>
          </a:xfrm>
        </p:grpSpPr>
        <p:sp>
          <p:nvSpPr>
            <p:cNvPr id="76" name="Google Shape;104;p16">
              <a:extLst>
                <a:ext uri="{FF2B5EF4-FFF2-40B4-BE49-F238E27FC236}">
                  <a16:creationId xmlns:a16="http://schemas.microsoft.com/office/drawing/2014/main" id="{AF48C8C8-BCBD-3140-BF13-CDE75D5C800D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213;p31">
              <a:extLst>
                <a:ext uri="{FF2B5EF4-FFF2-40B4-BE49-F238E27FC236}">
                  <a16:creationId xmlns:a16="http://schemas.microsoft.com/office/drawing/2014/main" id="{8919E5AC-C3B9-314C-B9CD-DFA164AA7EF1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22090F7-0DAF-964C-AE43-D3C4BB9EF967}"/>
              </a:ext>
            </a:extLst>
          </p:cNvPr>
          <p:cNvCxnSpPr>
            <a:cxnSpLocks/>
          </p:cNvCxnSpPr>
          <p:nvPr/>
        </p:nvCxnSpPr>
        <p:spPr>
          <a:xfrm flipH="1" flipV="1">
            <a:off x="4705724" y="3770159"/>
            <a:ext cx="1294695" cy="28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F7F1F6-ABB4-BA43-9693-4D4EB565387E}"/>
              </a:ext>
            </a:extLst>
          </p:cNvPr>
          <p:cNvCxnSpPr>
            <a:cxnSpLocks/>
          </p:cNvCxnSpPr>
          <p:nvPr/>
        </p:nvCxnSpPr>
        <p:spPr>
          <a:xfrm>
            <a:off x="4677491" y="3916125"/>
            <a:ext cx="1327937" cy="3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8D3882A-EA35-4E4A-AFAB-4973F1B6069D}"/>
              </a:ext>
            </a:extLst>
          </p:cNvPr>
          <p:cNvSpPr/>
          <p:nvPr/>
        </p:nvSpPr>
        <p:spPr>
          <a:xfrm>
            <a:off x="6736446" y="347235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Delegate</a:t>
            </a:r>
            <a:endParaRPr lang="en-US" sz="18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685EC56-1C1B-C445-BDD5-6AA85BD5D763}"/>
              </a:ext>
            </a:extLst>
          </p:cNvPr>
          <p:cNvSpPr/>
          <p:nvPr/>
        </p:nvSpPr>
        <p:spPr>
          <a:xfrm>
            <a:off x="1967669" y="28738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Network</a:t>
            </a:r>
            <a:endParaRPr lang="en-US" sz="1800" b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81D990-5889-1840-8582-E4CF4D4432B1}"/>
              </a:ext>
            </a:extLst>
          </p:cNvPr>
          <p:cNvSpPr/>
          <p:nvPr/>
        </p:nvSpPr>
        <p:spPr>
          <a:xfrm>
            <a:off x="6676940" y="12304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Library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0357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7175E95-68F9-EC48-B8B2-2494303F5CB1}"/>
              </a:ext>
            </a:extLst>
          </p:cNvPr>
          <p:cNvSpPr/>
          <p:nvPr/>
        </p:nvSpPr>
        <p:spPr>
          <a:xfrm>
            <a:off x="356664" y="2801177"/>
            <a:ext cx="4555418" cy="21883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108;p16">
            <a:extLst>
              <a:ext uri="{FF2B5EF4-FFF2-40B4-BE49-F238E27FC236}">
                <a16:creationId xmlns:a16="http://schemas.microsoft.com/office/drawing/2014/main" id="{F0FCA8C6-C364-0D42-AE15-76F469226E2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2543" y="3050435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13;p31">
            <a:extLst>
              <a:ext uri="{FF2B5EF4-FFF2-40B4-BE49-F238E27FC236}">
                <a16:creationId xmlns:a16="http://schemas.microsoft.com/office/drawing/2014/main" id="{224E821D-662A-904A-9B04-07DF15268685}"/>
              </a:ext>
            </a:extLst>
          </p:cNvPr>
          <p:cNvSpPr txBox="1">
            <a:spLocks/>
          </p:cNvSpPr>
          <p:nvPr/>
        </p:nvSpPr>
        <p:spPr>
          <a:xfrm>
            <a:off x="4134788" y="3570481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1" name="Google Shape;213;p31">
            <a:extLst>
              <a:ext uri="{FF2B5EF4-FFF2-40B4-BE49-F238E27FC236}">
                <a16:creationId xmlns:a16="http://schemas.microsoft.com/office/drawing/2014/main" id="{29202FB7-9B86-FD48-BA9E-84DE882E3AD6}"/>
              </a:ext>
            </a:extLst>
          </p:cNvPr>
          <p:cNvSpPr txBox="1">
            <a:spLocks/>
          </p:cNvSpPr>
          <p:nvPr/>
        </p:nvSpPr>
        <p:spPr>
          <a:xfrm>
            <a:off x="1879353" y="4143803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22" name="Google Shape;108;p16">
            <a:extLst>
              <a:ext uri="{FF2B5EF4-FFF2-40B4-BE49-F238E27FC236}">
                <a16:creationId xmlns:a16="http://schemas.microsoft.com/office/drawing/2014/main" id="{040F6072-47C6-D44E-9A22-F3E2C88CE0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853" y="3618438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F2F491-2DCD-6B42-AB31-B219694B212A}"/>
              </a:ext>
            </a:extLst>
          </p:cNvPr>
          <p:cNvSpPr/>
          <p:nvPr/>
        </p:nvSpPr>
        <p:spPr>
          <a:xfrm>
            <a:off x="415710" y="3295845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Blockchain </a:t>
            </a:r>
          </a:p>
          <a:p>
            <a:r>
              <a:rPr lang="en-US" dirty="0" err="1">
                <a:solidFill>
                  <a:srgbClr val="D9D9D9"/>
                </a:solidFill>
              </a:rPr>
              <a:t>Mempool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6256BE-F6AB-F84E-B1D3-77A9EBDBB7CD}"/>
              </a:ext>
            </a:extLst>
          </p:cNvPr>
          <p:cNvCxnSpPr>
            <a:cxnSpLocks/>
          </p:cNvCxnSpPr>
          <p:nvPr/>
        </p:nvCxnSpPr>
        <p:spPr>
          <a:xfrm flipV="1">
            <a:off x="2484483" y="3824140"/>
            <a:ext cx="1386516" cy="37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1AD385-29A9-AD48-B493-6C997D18C197}"/>
              </a:ext>
            </a:extLst>
          </p:cNvPr>
          <p:cNvCxnSpPr>
            <a:cxnSpLocks/>
          </p:cNvCxnSpPr>
          <p:nvPr/>
        </p:nvCxnSpPr>
        <p:spPr>
          <a:xfrm flipH="1">
            <a:off x="2583044" y="3947194"/>
            <a:ext cx="1318134" cy="3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666FB9-4D7F-E647-8937-F43E04C38E3D}"/>
              </a:ext>
            </a:extLst>
          </p:cNvPr>
          <p:cNvSpPr/>
          <p:nvPr/>
        </p:nvSpPr>
        <p:spPr>
          <a:xfrm>
            <a:off x="2966224" y="4242885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Transactions</a:t>
            </a:r>
          </a:p>
          <a:p>
            <a:r>
              <a:rPr lang="en-US" dirty="0">
                <a:solidFill>
                  <a:srgbClr val="D9D9D9"/>
                </a:solidFill>
              </a:rPr>
              <a:t>Blocks</a:t>
            </a:r>
          </a:p>
          <a:p>
            <a:r>
              <a:rPr lang="en-US" dirty="0">
                <a:solidFill>
                  <a:srgbClr val="D9D9D9"/>
                </a:solidFill>
              </a:rPr>
              <a:t>Protocols</a:t>
            </a:r>
            <a:endParaRPr lang="en-US" dirty="0"/>
          </a:p>
        </p:txBody>
      </p:sp>
      <p:sp>
        <p:nvSpPr>
          <p:cNvPr id="30" name="Google Shape;213;p31">
            <a:extLst>
              <a:ext uri="{FF2B5EF4-FFF2-40B4-BE49-F238E27FC236}">
                <a16:creationId xmlns:a16="http://schemas.microsoft.com/office/drawing/2014/main" id="{A35C01E9-F586-1649-BB52-6E1D1E69D879}"/>
              </a:ext>
            </a:extLst>
          </p:cNvPr>
          <p:cNvSpPr txBox="1">
            <a:spLocks/>
          </p:cNvSpPr>
          <p:nvPr/>
        </p:nvSpPr>
        <p:spPr>
          <a:xfrm>
            <a:off x="6626756" y="2519299"/>
            <a:ext cx="741644" cy="3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Client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2" name="Google Shape;213;p31">
            <a:extLst>
              <a:ext uri="{FF2B5EF4-FFF2-40B4-BE49-F238E27FC236}">
                <a16:creationId xmlns:a16="http://schemas.microsoft.com/office/drawing/2014/main" id="{D9C90397-3BD5-8C41-AEC8-339130235AB2}"/>
              </a:ext>
            </a:extLst>
          </p:cNvPr>
          <p:cNvSpPr txBox="1">
            <a:spLocks/>
          </p:cNvSpPr>
          <p:nvPr/>
        </p:nvSpPr>
        <p:spPr>
          <a:xfrm>
            <a:off x="7562060" y="2509084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Admin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709BF3-E73E-A74E-B448-44747EB823CB}"/>
              </a:ext>
            </a:extLst>
          </p:cNvPr>
          <p:cNvCxnSpPr>
            <a:cxnSpLocks/>
          </p:cNvCxnSpPr>
          <p:nvPr/>
        </p:nvCxnSpPr>
        <p:spPr>
          <a:xfrm flipH="1">
            <a:off x="4632579" y="2494806"/>
            <a:ext cx="1476633" cy="100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44E7A7-9F44-9D4F-AD6A-FCD340F0B093}"/>
              </a:ext>
            </a:extLst>
          </p:cNvPr>
          <p:cNvCxnSpPr>
            <a:cxnSpLocks/>
          </p:cNvCxnSpPr>
          <p:nvPr/>
        </p:nvCxnSpPr>
        <p:spPr>
          <a:xfrm flipV="1">
            <a:off x="4756295" y="2671001"/>
            <a:ext cx="1416490" cy="9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A98C0-0D7B-1C4E-B353-7CBDE44547DE}"/>
              </a:ext>
            </a:extLst>
          </p:cNvPr>
          <p:cNvSpPr/>
          <p:nvPr/>
        </p:nvSpPr>
        <p:spPr>
          <a:xfrm>
            <a:off x="4930050" y="261270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query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9979-5F5A-8745-8114-0D0B07938C87}"/>
              </a:ext>
            </a:extLst>
          </p:cNvPr>
          <p:cNvSpPr/>
          <p:nvPr/>
        </p:nvSpPr>
        <p:spPr>
          <a:xfrm>
            <a:off x="5312483" y="3101865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response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93B6938-1F82-F142-A1AA-6C5AD6C3F383}"/>
              </a:ext>
            </a:extLst>
          </p:cNvPr>
          <p:cNvSpPr/>
          <p:nvPr/>
        </p:nvSpPr>
        <p:spPr>
          <a:xfrm>
            <a:off x="6278157" y="1845848"/>
            <a:ext cx="2414221" cy="14172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397B36-FD1C-664A-B909-910E0FF39703}"/>
              </a:ext>
            </a:extLst>
          </p:cNvPr>
          <p:cNvGrpSpPr/>
          <p:nvPr/>
        </p:nvGrpSpPr>
        <p:grpSpPr>
          <a:xfrm>
            <a:off x="6026694" y="3926367"/>
            <a:ext cx="778446" cy="787838"/>
            <a:chOff x="6074819" y="3618361"/>
            <a:chExt cx="778446" cy="787838"/>
          </a:xfrm>
        </p:grpSpPr>
        <p:sp>
          <p:nvSpPr>
            <p:cNvPr id="49" name="Google Shape;104;p16">
              <a:extLst>
                <a:ext uri="{FF2B5EF4-FFF2-40B4-BE49-F238E27FC236}">
                  <a16:creationId xmlns:a16="http://schemas.microsoft.com/office/drawing/2014/main" id="{64DE14E6-48EB-5C44-8B61-786A46D73A64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13;p31">
              <a:extLst>
                <a:ext uri="{FF2B5EF4-FFF2-40B4-BE49-F238E27FC236}">
                  <a16:creationId xmlns:a16="http://schemas.microsoft.com/office/drawing/2014/main" id="{6FCFCAE5-80B0-664E-B98C-1894CCC020A9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Baker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Google Shape;213;p31">
            <a:extLst>
              <a:ext uri="{FF2B5EF4-FFF2-40B4-BE49-F238E27FC236}">
                <a16:creationId xmlns:a16="http://schemas.microsoft.com/office/drawing/2014/main" id="{91AA32B0-3028-3648-81FB-902F8CC703B5}"/>
              </a:ext>
            </a:extLst>
          </p:cNvPr>
          <p:cNvSpPr txBox="1">
            <a:spLocks/>
          </p:cNvSpPr>
          <p:nvPr/>
        </p:nvSpPr>
        <p:spPr>
          <a:xfrm>
            <a:off x="6879089" y="4075286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200" b="1" dirty="0">
                <a:solidFill>
                  <a:schemeClr val="bg1"/>
                </a:solidFill>
              </a:rPr>
              <a:t>Endorser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Google Shape;213;p31">
            <a:extLst>
              <a:ext uri="{FF2B5EF4-FFF2-40B4-BE49-F238E27FC236}">
                <a16:creationId xmlns:a16="http://schemas.microsoft.com/office/drawing/2014/main" id="{A8AEDBF6-F9E3-7148-9058-27FF849E3095}"/>
              </a:ext>
            </a:extLst>
          </p:cNvPr>
          <p:cNvSpPr txBox="1">
            <a:spLocks/>
          </p:cNvSpPr>
          <p:nvPr/>
        </p:nvSpPr>
        <p:spPr>
          <a:xfrm>
            <a:off x="7736382" y="4048571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bg1"/>
                </a:solidFill>
              </a:rPr>
              <a:t>Accuse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2AF61A-BAA6-7E41-8DA6-DD541CB7D1DC}"/>
              </a:ext>
            </a:extLst>
          </p:cNvPr>
          <p:cNvGrpSpPr/>
          <p:nvPr/>
        </p:nvGrpSpPr>
        <p:grpSpPr>
          <a:xfrm>
            <a:off x="6574361" y="2334461"/>
            <a:ext cx="778446" cy="787838"/>
            <a:chOff x="6074819" y="3618361"/>
            <a:chExt cx="778446" cy="787838"/>
          </a:xfrm>
        </p:grpSpPr>
        <p:sp>
          <p:nvSpPr>
            <p:cNvPr id="57" name="Google Shape;104;p16">
              <a:extLst>
                <a:ext uri="{FF2B5EF4-FFF2-40B4-BE49-F238E27FC236}">
                  <a16:creationId xmlns:a16="http://schemas.microsoft.com/office/drawing/2014/main" id="{8F10C8AD-0153-4A4B-BCC3-C893310BADCB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13;p31">
              <a:extLst>
                <a:ext uri="{FF2B5EF4-FFF2-40B4-BE49-F238E27FC236}">
                  <a16:creationId xmlns:a16="http://schemas.microsoft.com/office/drawing/2014/main" id="{FEA3DFD5-A118-9944-9B96-2112B8C378E6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Client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7FA918-DE92-7E46-AB3C-03E5B9AFF523}"/>
              </a:ext>
            </a:extLst>
          </p:cNvPr>
          <p:cNvGrpSpPr/>
          <p:nvPr/>
        </p:nvGrpSpPr>
        <p:grpSpPr>
          <a:xfrm>
            <a:off x="7668532" y="2334461"/>
            <a:ext cx="792687" cy="787838"/>
            <a:chOff x="6074819" y="3618361"/>
            <a:chExt cx="792687" cy="787838"/>
          </a:xfrm>
        </p:grpSpPr>
        <p:sp>
          <p:nvSpPr>
            <p:cNvPr id="60" name="Google Shape;104;p16">
              <a:extLst>
                <a:ext uri="{FF2B5EF4-FFF2-40B4-BE49-F238E27FC236}">
                  <a16:creationId xmlns:a16="http://schemas.microsoft.com/office/drawing/2014/main" id="{7433BFEB-9F68-7943-836F-6FAF754E7195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213;p31">
              <a:extLst>
                <a:ext uri="{FF2B5EF4-FFF2-40B4-BE49-F238E27FC236}">
                  <a16:creationId xmlns:a16="http://schemas.microsoft.com/office/drawing/2014/main" id="{060C9BC2-B1CD-D646-909F-B0E533FB19C6}"/>
                </a:ext>
              </a:extLst>
            </p:cNvPr>
            <p:cNvSpPr txBox="1">
              <a:spLocks/>
            </p:cNvSpPr>
            <p:nvPr/>
          </p:nvSpPr>
          <p:spPr>
            <a:xfrm>
              <a:off x="6089060" y="3778706"/>
              <a:ext cx="778446" cy="376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Admin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E6FC34-DAAD-B54D-AC08-5B825BF328FF}"/>
              </a:ext>
            </a:extLst>
          </p:cNvPr>
          <p:cNvGrpSpPr/>
          <p:nvPr/>
        </p:nvGrpSpPr>
        <p:grpSpPr>
          <a:xfrm>
            <a:off x="6990544" y="3943477"/>
            <a:ext cx="928410" cy="787838"/>
            <a:chOff x="6069810" y="3618361"/>
            <a:chExt cx="928410" cy="787838"/>
          </a:xfrm>
        </p:grpSpPr>
        <p:sp>
          <p:nvSpPr>
            <p:cNvPr id="63" name="Google Shape;104;p16">
              <a:extLst>
                <a:ext uri="{FF2B5EF4-FFF2-40B4-BE49-F238E27FC236}">
                  <a16:creationId xmlns:a16="http://schemas.microsoft.com/office/drawing/2014/main" id="{14ED8734-5899-524D-97B3-7007DB331AC9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13;p31">
              <a:extLst>
                <a:ext uri="{FF2B5EF4-FFF2-40B4-BE49-F238E27FC236}">
                  <a16:creationId xmlns:a16="http://schemas.microsoft.com/office/drawing/2014/main" id="{7FBB029F-6445-DE4C-8BF5-F209A208AD54}"/>
                </a:ext>
              </a:extLst>
            </p:cNvPr>
            <p:cNvSpPr txBox="1">
              <a:spLocks/>
            </p:cNvSpPr>
            <p:nvPr/>
          </p:nvSpPr>
          <p:spPr>
            <a:xfrm>
              <a:off x="6069810" y="3720956"/>
              <a:ext cx="928410" cy="496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200" b="1" dirty="0">
                  <a:solidFill>
                    <a:schemeClr val="bg1"/>
                  </a:solidFill>
                </a:rPr>
                <a:t>Endorser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22BA5F3-F6D2-7946-BE16-136A71BFF8F0}"/>
              </a:ext>
            </a:extLst>
          </p:cNvPr>
          <p:cNvGrpSpPr/>
          <p:nvPr/>
        </p:nvGrpSpPr>
        <p:grpSpPr>
          <a:xfrm>
            <a:off x="7949979" y="3963428"/>
            <a:ext cx="847019" cy="787838"/>
            <a:chOff x="6064033" y="3618361"/>
            <a:chExt cx="847019" cy="787838"/>
          </a:xfrm>
        </p:grpSpPr>
        <p:sp>
          <p:nvSpPr>
            <p:cNvPr id="66" name="Google Shape;104;p16">
              <a:extLst>
                <a:ext uri="{FF2B5EF4-FFF2-40B4-BE49-F238E27FC236}">
                  <a16:creationId xmlns:a16="http://schemas.microsoft.com/office/drawing/2014/main" id="{88F2C704-D270-944C-BFE3-31CBF256D610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13;p31">
              <a:extLst>
                <a:ext uri="{FF2B5EF4-FFF2-40B4-BE49-F238E27FC236}">
                  <a16:creationId xmlns:a16="http://schemas.microsoft.com/office/drawing/2014/main" id="{18B6E035-F148-E94A-AC0B-657ED33566D4}"/>
                </a:ext>
              </a:extLst>
            </p:cNvPr>
            <p:cNvSpPr txBox="1">
              <a:spLocks/>
            </p:cNvSpPr>
            <p:nvPr/>
          </p:nvSpPr>
          <p:spPr>
            <a:xfrm>
              <a:off x="6064033" y="3740205"/>
              <a:ext cx="847019" cy="457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400" b="1" dirty="0">
                  <a:solidFill>
                    <a:schemeClr val="bg1"/>
                  </a:solidFill>
                </a:rPr>
                <a:t>Accuser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FE4347F-C349-5F46-B7F3-AA7CDCFF366A}"/>
              </a:ext>
            </a:extLst>
          </p:cNvPr>
          <p:cNvSpPr/>
          <p:nvPr/>
        </p:nvSpPr>
        <p:spPr>
          <a:xfrm>
            <a:off x="5678128" y="3464356"/>
            <a:ext cx="3319568" cy="15552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24A113-DE3E-C244-A7B9-B0AC51B888D2}"/>
              </a:ext>
            </a:extLst>
          </p:cNvPr>
          <p:cNvGrpSpPr/>
          <p:nvPr/>
        </p:nvGrpSpPr>
        <p:grpSpPr>
          <a:xfrm>
            <a:off x="1712271" y="4079215"/>
            <a:ext cx="823260" cy="787838"/>
            <a:chOff x="6074819" y="3618361"/>
            <a:chExt cx="823260" cy="787838"/>
          </a:xfrm>
        </p:grpSpPr>
        <p:sp>
          <p:nvSpPr>
            <p:cNvPr id="73" name="Google Shape;104;p16">
              <a:extLst>
                <a:ext uri="{FF2B5EF4-FFF2-40B4-BE49-F238E27FC236}">
                  <a16:creationId xmlns:a16="http://schemas.microsoft.com/office/drawing/2014/main" id="{C8C6956F-7632-7D45-8F1E-EB035387E347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213;p31">
              <a:extLst>
                <a:ext uri="{FF2B5EF4-FFF2-40B4-BE49-F238E27FC236}">
                  <a16:creationId xmlns:a16="http://schemas.microsoft.com/office/drawing/2014/main" id="{B23D02CD-E806-B446-B4D4-7E02BF229458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F1B608-B0DC-8443-AEEF-4F1415957CF9}"/>
              </a:ext>
            </a:extLst>
          </p:cNvPr>
          <p:cNvGrpSpPr/>
          <p:nvPr/>
        </p:nvGrpSpPr>
        <p:grpSpPr>
          <a:xfrm>
            <a:off x="3904489" y="3305024"/>
            <a:ext cx="823260" cy="787838"/>
            <a:chOff x="6074819" y="3618361"/>
            <a:chExt cx="823260" cy="787838"/>
          </a:xfrm>
        </p:grpSpPr>
        <p:sp>
          <p:nvSpPr>
            <p:cNvPr id="76" name="Google Shape;104;p16">
              <a:extLst>
                <a:ext uri="{FF2B5EF4-FFF2-40B4-BE49-F238E27FC236}">
                  <a16:creationId xmlns:a16="http://schemas.microsoft.com/office/drawing/2014/main" id="{AF48C8C8-BCBD-3140-BF13-CDE75D5C800D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213;p31">
              <a:extLst>
                <a:ext uri="{FF2B5EF4-FFF2-40B4-BE49-F238E27FC236}">
                  <a16:creationId xmlns:a16="http://schemas.microsoft.com/office/drawing/2014/main" id="{8919E5AC-C3B9-314C-B9CD-DFA164AA7EF1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22090F7-0DAF-964C-AE43-D3C4BB9EF967}"/>
              </a:ext>
            </a:extLst>
          </p:cNvPr>
          <p:cNvCxnSpPr>
            <a:cxnSpLocks/>
          </p:cNvCxnSpPr>
          <p:nvPr/>
        </p:nvCxnSpPr>
        <p:spPr>
          <a:xfrm flipH="1" flipV="1">
            <a:off x="4705724" y="3770159"/>
            <a:ext cx="1294695" cy="28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F7F1F6-ABB4-BA43-9693-4D4EB565387E}"/>
              </a:ext>
            </a:extLst>
          </p:cNvPr>
          <p:cNvCxnSpPr>
            <a:cxnSpLocks/>
          </p:cNvCxnSpPr>
          <p:nvPr/>
        </p:nvCxnSpPr>
        <p:spPr>
          <a:xfrm>
            <a:off x="4677491" y="3916125"/>
            <a:ext cx="1327937" cy="3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8D3882A-EA35-4E4A-AFAB-4973F1B6069D}"/>
              </a:ext>
            </a:extLst>
          </p:cNvPr>
          <p:cNvSpPr/>
          <p:nvPr/>
        </p:nvSpPr>
        <p:spPr>
          <a:xfrm>
            <a:off x="6736446" y="347235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Delegate</a:t>
            </a:r>
            <a:endParaRPr lang="en-US" sz="18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685EC56-1C1B-C445-BDD5-6AA85BD5D763}"/>
              </a:ext>
            </a:extLst>
          </p:cNvPr>
          <p:cNvSpPr/>
          <p:nvPr/>
        </p:nvSpPr>
        <p:spPr>
          <a:xfrm>
            <a:off x="1967669" y="28738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Network</a:t>
            </a:r>
            <a:endParaRPr lang="en-US" sz="1800" b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81D990-5889-1840-8582-E4CF4D4432B1}"/>
              </a:ext>
            </a:extLst>
          </p:cNvPr>
          <p:cNvSpPr/>
          <p:nvPr/>
        </p:nvSpPr>
        <p:spPr>
          <a:xfrm>
            <a:off x="7023449" y="188495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Library</a:t>
            </a:r>
            <a:endParaRPr lang="en-US" sz="1800" b="1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43BDE4-9877-DA4D-A39A-4BF3BF002C03}"/>
              </a:ext>
            </a:extLst>
          </p:cNvPr>
          <p:cNvGrpSpPr/>
          <p:nvPr/>
        </p:nvGrpSpPr>
        <p:grpSpPr>
          <a:xfrm>
            <a:off x="827006" y="881059"/>
            <a:ext cx="861760" cy="787838"/>
            <a:chOff x="6074819" y="3618361"/>
            <a:chExt cx="861760" cy="787838"/>
          </a:xfrm>
        </p:grpSpPr>
        <p:sp>
          <p:nvSpPr>
            <p:cNvPr id="79" name="Google Shape;104;p16">
              <a:extLst>
                <a:ext uri="{FF2B5EF4-FFF2-40B4-BE49-F238E27FC236}">
                  <a16:creationId xmlns:a16="http://schemas.microsoft.com/office/drawing/2014/main" id="{98BCBE46-BE91-0144-B205-FEE40028A8BF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213;p31">
              <a:extLst>
                <a:ext uri="{FF2B5EF4-FFF2-40B4-BE49-F238E27FC236}">
                  <a16:creationId xmlns:a16="http://schemas.microsoft.com/office/drawing/2014/main" id="{6CA41427-0BA7-554A-B49D-9C4D8AAF2295}"/>
                </a:ext>
              </a:extLst>
            </p:cNvPr>
            <p:cNvSpPr txBox="1">
              <a:spLocks/>
            </p:cNvSpPr>
            <p:nvPr/>
          </p:nvSpPr>
          <p:spPr>
            <a:xfrm>
              <a:off x="61949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Web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CC8FA7-EA91-3F47-83FA-1C99DC5ED640}"/>
              </a:ext>
            </a:extLst>
          </p:cNvPr>
          <p:cNvGrpSpPr/>
          <p:nvPr/>
        </p:nvGrpSpPr>
        <p:grpSpPr>
          <a:xfrm>
            <a:off x="2044835" y="871513"/>
            <a:ext cx="876387" cy="787838"/>
            <a:chOff x="6074819" y="3618361"/>
            <a:chExt cx="876387" cy="787838"/>
          </a:xfrm>
        </p:grpSpPr>
        <p:sp>
          <p:nvSpPr>
            <p:cNvPr id="82" name="Google Shape;104;p16">
              <a:extLst>
                <a:ext uri="{FF2B5EF4-FFF2-40B4-BE49-F238E27FC236}">
                  <a16:creationId xmlns:a16="http://schemas.microsoft.com/office/drawing/2014/main" id="{525BBDD5-20C4-A94A-9FBD-E1DE83F8A721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213;p31">
              <a:extLst>
                <a:ext uri="{FF2B5EF4-FFF2-40B4-BE49-F238E27FC236}">
                  <a16:creationId xmlns:a16="http://schemas.microsoft.com/office/drawing/2014/main" id="{14AA0368-3F34-ED47-9191-9EDCFD5D270E}"/>
                </a:ext>
              </a:extLst>
            </p:cNvPr>
            <p:cNvSpPr txBox="1">
              <a:spLocks/>
            </p:cNvSpPr>
            <p:nvPr/>
          </p:nvSpPr>
          <p:spPr>
            <a:xfrm>
              <a:off x="6089060" y="3749831"/>
              <a:ext cx="862146" cy="41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Mobile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33268AD-5889-9148-9DA2-A040AFCF51B8}"/>
              </a:ext>
            </a:extLst>
          </p:cNvPr>
          <p:cNvSpPr/>
          <p:nvPr/>
        </p:nvSpPr>
        <p:spPr>
          <a:xfrm>
            <a:off x="478707" y="420875"/>
            <a:ext cx="2776992" cy="135519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2E1D09-2515-1141-9B90-E243F07E857B}"/>
              </a:ext>
            </a:extLst>
          </p:cNvPr>
          <p:cNvSpPr/>
          <p:nvPr/>
        </p:nvSpPr>
        <p:spPr>
          <a:xfrm>
            <a:off x="1177729" y="44699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Front-End</a:t>
            </a:r>
            <a:endParaRPr lang="en-US" sz="1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919010-9D21-4B48-8B4E-51FBCD932EC1}"/>
              </a:ext>
            </a:extLst>
          </p:cNvPr>
          <p:cNvCxnSpPr/>
          <p:nvPr/>
        </p:nvCxnSpPr>
        <p:spPr>
          <a:xfrm flipV="1">
            <a:off x="146304" y="858665"/>
            <a:ext cx="8824727" cy="1863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42266E-1726-AA46-AF7F-DCEEB034D3AF}"/>
              </a:ext>
            </a:extLst>
          </p:cNvPr>
          <p:cNvCxnSpPr>
            <a:cxnSpLocks/>
          </p:cNvCxnSpPr>
          <p:nvPr/>
        </p:nvCxnSpPr>
        <p:spPr>
          <a:xfrm>
            <a:off x="1686239" y="1839706"/>
            <a:ext cx="135256" cy="86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8D4BDD-95AF-6848-9E36-E25F5C0EBD34}"/>
              </a:ext>
            </a:extLst>
          </p:cNvPr>
          <p:cNvCxnSpPr>
            <a:cxnSpLocks/>
          </p:cNvCxnSpPr>
          <p:nvPr/>
        </p:nvCxnSpPr>
        <p:spPr>
          <a:xfrm flipH="1" flipV="1">
            <a:off x="1893417" y="1826774"/>
            <a:ext cx="171880" cy="90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0B36E2B-AAA4-E240-8F50-E9D648CA147E}"/>
              </a:ext>
            </a:extLst>
          </p:cNvPr>
          <p:cNvSpPr/>
          <p:nvPr/>
        </p:nvSpPr>
        <p:spPr>
          <a:xfrm>
            <a:off x="3922302" y="191840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Back-End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9827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Network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930125" y="783935"/>
            <a:ext cx="6741210" cy="41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Mainnet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(456 Bakers / 6,529 Nodes)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Live network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Production system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Real </a:t>
            </a:r>
            <a:r>
              <a:rPr lang="en-US" altLang="ko-KR" sz="1400" dirty="0" err="1">
                <a:solidFill>
                  <a:srgbClr val="D9D9D9"/>
                </a:solidFill>
              </a:rPr>
              <a:t>Tezzies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Alphanet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(33 Bakers / 650 Nodes)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Test network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Support all updates (staging)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Fake </a:t>
            </a:r>
            <a:r>
              <a:rPr lang="en-US" altLang="ko-KR" sz="1400" dirty="0" err="1">
                <a:solidFill>
                  <a:srgbClr val="D9D9D9"/>
                </a:solidFill>
              </a:rPr>
              <a:t>Tezzies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Zeronet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(12 Bakers / 225 Nodes)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Test network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Smaller (Cycle, intervals, …)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For core developers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7B9A-A56F-B44C-B518-FF729D200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3523" y="1972769"/>
            <a:ext cx="4978048" cy="31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06268" y="403469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Liquidity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399370" y="755689"/>
            <a:ext cx="6741210" cy="30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liquidity-</a:t>
            </a:r>
            <a:r>
              <a:rPr lang="en-US" altLang="ko" sz="2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lang.org</a:t>
            </a:r>
            <a:endParaRPr lang="en-US" altLang="ko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B5B21-E01F-F543-88DD-D35C1DE51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939" y="1203158"/>
            <a:ext cx="5684700" cy="39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67E727-FA1D-724F-972A-3421350734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5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ko" altLang="en-US" sz="1100" dirty="0">
                <a:solidFill>
                  <a:srgbClr val="D9D9D9"/>
                </a:solidFill>
              </a:rPr>
              <a:t>테조스</a:t>
            </a:r>
            <a:r>
              <a:rPr lang="ko-KR" altLang="en-US" sz="1100" dirty="0">
                <a:solidFill>
                  <a:srgbClr val="D9D9D9"/>
                </a:solidFill>
              </a:rPr>
              <a:t> 백서 스터디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7537A7-E486-8347-AC86-C31BA369D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75"/>
            <a:ext cx="9144000" cy="506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</a:t>
            </a:r>
            <a:r>
              <a:rPr lang="en-US" sz="1600" b="1" dirty="0" err="1">
                <a:solidFill>
                  <a:srgbClr val="9BD746"/>
                </a:solidFill>
              </a:rPr>
              <a:t>Alphanet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519B7C7B-425F-FB44-B87E-5770F91B5CCF}"/>
              </a:ext>
            </a:extLst>
          </p:cNvPr>
          <p:cNvSpPr txBox="1">
            <a:spLocks/>
          </p:cNvSpPr>
          <p:nvPr/>
        </p:nvSpPr>
        <p:spPr>
          <a:xfrm>
            <a:off x="333891" y="611917"/>
            <a:ext cx="8944865" cy="110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노드 실행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-node run --</a:t>
            </a:r>
            <a:r>
              <a:rPr lang="en-US" altLang="ko" sz="2400" b="1" dirty="0" err="1">
                <a:solidFill>
                  <a:schemeClr val="tx1"/>
                </a:solidFill>
              </a:rPr>
              <a:t>rpc-addr</a:t>
            </a:r>
            <a:r>
              <a:rPr lang="en-US" altLang="ko" sz="2400" b="1" dirty="0">
                <a:solidFill>
                  <a:schemeClr val="tx1"/>
                </a:solidFill>
              </a:rPr>
              <a:t> 127.0.0.1:8732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14FCD8-514A-DE40-9364-360CC243B48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123"/>
          <a:stretch/>
        </p:blipFill>
        <p:spPr>
          <a:xfrm>
            <a:off x="410894" y="1618028"/>
            <a:ext cx="8107464" cy="34401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CD7A4E-4D2C-DA4F-8520-6744DA3D3265}"/>
              </a:ext>
            </a:extLst>
          </p:cNvPr>
          <p:cNvCxnSpPr/>
          <p:nvPr/>
        </p:nvCxnSpPr>
        <p:spPr>
          <a:xfrm>
            <a:off x="5496025" y="2483318"/>
            <a:ext cx="29549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10701F-A082-854E-A5D7-782850FFA1F0}"/>
              </a:ext>
            </a:extLst>
          </p:cNvPr>
          <p:cNvCxnSpPr>
            <a:cxnSpLocks/>
          </p:cNvCxnSpPr>
          <p:nvPr/>
        </p:nvCxnSpPr>
        <p:spPr>
          <a:xfrm>
            <a:off x="410894" y="1990824"/>
            <a:ext cx="14082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7A7988-CAE9-7243-A88D-738F28B00DC2}"/>
              </a:ext>
            </a:extLst>
          </p:cNvPr>
          <p:cNvCxnSpPr>
            <a:cxnSpLocks/>
          </p:cNvCxnSpPr>
          <p:nvPr/>
        </p:nvCxnSpPr>
        <p:spPr>
          <a:xfrm>
            <a:off x="3319111" y="1812470"/>
            <a:ext cx="51318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5727ED-D6C3-FA44-BC96-B841F80A07BC}"/>
              </a:ext>
            </a:extLst>
          </p:cNvPr>
          <p:cNvCxnSpPr>
            <a:cxnSpLocks/>
          </p:cNvCxnSpPr>
          <p:nvPr/>
        </p:nvCxnSpPr>
        <p:spPr>
          <a:xfrm>
            <a:off x="3319111" y="2158293"/>
            <a:ext cx="23020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25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Environment Setting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930125" y="783935"/>
            <a:ext cx="6741210" cy="1728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Tezos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Alphanet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Liquidity ^0.5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DB for fast sync 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endParaRPr lang="en-US" altLang="ko-KR" sz="1400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33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</a:t>
            </a:r>
            <a:r>
              <a:rPr lang="en-US" sz="1600" b="1" dirty="0" err="1">
                <a:solidFill>
                  <a:srgbClr val="9BD746"/>
                </a:solidFill>
              </a:rPr>
              <a:t>Alphanet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519B7C7B-425F-FB44-B87E-5770F91B5CCF}"/>
              </a:ext>
            </a:extLst>
          </p:cNvPr>
          <p:cNvSpPr txBox="1">
            <a:spLocks/>
          </p:cNvSpPr>
          <p:nvPr/>
        </p:nvSpPr>
        <p:spPr>
          <a:xfrm>
            <a:off x="333891" y="611917"/>
            <a:ext cx="8944865" cy="110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블록 </a:t>
            </a:r>
            <a:r>
              <a:rPr lang="ko-KR" altLang="en-US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싱킹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확인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get timestamp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ADF82-E79D-2347-BC5B-C005A5BBA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77" y="1513316"/>
            <a:ext cx="5825695" cy="1691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5F1D2-506F-9B4D-B066-B0C2FD6B4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77" y="3298589"/>
            <a:ext cx="5825695" cy="169189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80B3C3D-6032-4840-8821-C922BD94F522}"/>
              </a:ext>
            </a:extLst>
          </p:cNvPr>
          <p:cNvSpPr/>
          <p:nvPr/>
        </p:nvSpPr>
        <p:spPr>
          <a:xfrm>
            <a:off x="430142" y="3031957"/>
            <a:ext cx="1641478" cy="2021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024D2FA-A4D2-6C4A-A653-5BA4B7681EE9}"/>
              </a:ext>
            </a:extLst>
          </p:cNvPr>
          <p:cNvSpPr/>
          <p:nvPr/>
        </p:nvSpPr>
        <p:spPr>
          <a:xfrm>
            <a:off x="444777" y="4787297"/>
            <a:ext cx="1641478" cy="2021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Faucet</a:t>
            </a:r>
            <a:endParaRPr lang="en-US" sz="1600" dirty="0">
              <a:solidFill>
                <a:srgbClr val="9BD74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5C79A2-1DC8-0F4D-BA89-11D120D297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307"/>
          <a:stretch/>
        </p:blipFill>
        <p:spPr>
          <a:xfrm>
            <a:off x="499495" y="1463367"/>
            <a:ext cx="8308790" cy="3249835"/>
          </a:xfrm>
          <a:prstGeom prst="rect">
            <a:avLst/>
          </a:prstGeom>
        </p:spPr>
      </p:pic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519B7C7B-425F-FB44-B87E-5770F91B5CCF}"/>
              </a:ext>
            </a:extLst>
          </p:cNvPr>
          <p:cNvSpPr txBox="1">
            <a:spLocks/>
          </p:cNvSpPr>
          <p:nvPr/>
        </p:nvSpPr>
        <p:spPr>
          <a:xfrm>
            <a:off x="468643" y="850272"/>
            <a:ext cx="7893191" cy="4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32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faucet.tzalpha.net</a:t>
            </a:r>
            <a:endParaRPr lang="en-US" sz="3200" dirty="0"/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BECBE7E4-EBFA-FE43-A471-356BA4D65A08}"/>
              </a:ext>
            </a:extLst>
          </p:cNvPr>
          <p:cNvSpPr txBox="1">
            <a:spLocks/>
          </p:cNvSpPr>
          <p:nvPr/>
        </p:nvSpPr>
        <p:spPr>
          <a:xfrm>
            <a:off x="6216837" y="1985916"/>
            <a:ext cx="2737735" cy="124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1200" b="1" dirty="0">
                <a:solidFill>
                  <a:schemeClr val="bg1"/>
                </a:solidFill>
              </a:rPr>
              <a:t>클릭하여 </a:t>
            </a:r>
            <a:r>
              <a:rPr lang="en-US" altLang="ko-KR" sz="1200" b="1" dirty="0" err="1">
                <a:solidFill>
                  <a:schemeClr val="bg1"/>
                </a:solidFill>
              </a:rPr>
              <a:t>json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파일 다운로드 후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sz="1200" b="1" dirty="0" err="1">
                <a:solidFill>
                  <a:schemeClr val="bg1"/>
                </a:solidFill>
              </a:rPr>
              <a:t>alphanet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폴더 아래에 위치 시킵니다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200" b="1" dirty="0" err="1">
                <a:solidFill>
                  <a:schemeClr val="bg1"/>
                </a:solidFill>
              </a:rPr>
              <a:t>json</a:t>
            </a:r>
            <a:r>
              <a:rPr lang="ko-KR" altLang="en-US" sz="1200" b="1" dirty="0">
                <a:solidFill>
                  <a:schemeClr val="bg1"/>
                </a:solidFill>
              </a:rPr>
              <a:t> 파일을 열고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200" b="1" dirty="0">
                <a:solidFill>
                  <a:schemeClr val="bg1"/>
                </a:solidFill>
              </a:rPr>
              <a:t>복사</a:t>
            </a:r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ko-KR" altLang="en-US" sz="1200" b="1" dirty="0" err="1">
                <a:solidFill>
                  <a:schemeClr val="bg1"/>
                </a:solidFill>
              </a:rPr>
              <a:t>붙여넣기</a:t>
            </a:r>
            <a:r>
              <a:rPr lang="ko-KR" altLang="en-US" sz="1200" b="1" dirty="0">
                <a:solidFill>
                  <a:schemeClr val="bg1"/>
                </a:solidFill>
              </a:rPr>
              <a:t> 해도 됩니다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174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519B7C7B-425F-FB44-B87E-5770F91B5CCF}"/>
              </a:ext>
            </a:extLst>
          </p:cNvPr>
          <p:cNvSpPr txBox="1">
            <a:spLocks/>
          </p:cNvSpPr>
          <p:nvPr/>
        </p:nvSpPr>
        <p:spPr>
          <a:xfrm>
            <a:off x="333891" y="1199707"/>
            <a:ext cx="8944865" cy="377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지갑 불러오기</a:t>
            </a:r>
            <a:endParaRPr lang="en-US" altLang="ko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activate account </a:t>
            </a:r>
            <a:r>
              <a:rPr lang="en-US" altLang="ko" sz="2400" b="1" dirty="0" err="1">
                <a:solidFill>
                  <a:schemeClr val="tx1"/>
                </a:solidFill>
              </a:rPr>
              <a:t>tezosWallet</a:t>
            </a:r>
            <a:r>
              <a:rPr lang="en-US" altLang="ko" sz="2400" b="1" dirty="0">
                <a:solidFill>
                  <a:schemeClr val="tx1"/>
                </a:solidFill>
              </a:rPr>
              <a:t> with tz1xx.json</a:t>
            </a:r>
          </a:p>
          <a:p>
            <a:pPr algn="l">
              <a:lnSpc>
                <a:spcPct val="100000"/>
              </a:lnSpc>
              <a:buSzPts val="800"/>
            </a:pPr>
            <a:endParaRPr lang="en-US" altLang="ko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주소 확인</a:t>
            </a:r>
            <a:endParaRPr lang="en-US" altLang="ko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list known addresses</a:t>
            </a:r>
          </a:p>
          <a:p>
            <a:pPr algn="l">
              <a:lnSpc>
                <a:spcPct val="100000"/>
              </a:lnSpc>
              <a:buSzPts val="800"/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Balance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확인</a:t>
            </a:r>
            <a:endParaRPr lang="en-US" altLang="ko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get balance for </a:t>
            </a:r>
            <a:r>
              <a:rPr lang="en-US" altLang="ko" sz="2400" b="1" dirty="0" err="1">
                <a:solidFill>
                  <a:schemeClr val="tx1"/>
                </a:solidFill>
              </a:rPr>
              <a:t>tezosWallet</a:t>
            </a:r>
            <a:endParaRPr lang="en-US" altLang="ko" sz="24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endParaRPr lang="en-US" sz="16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주소 정보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show address </a:t>
            </a:r>
            <a:r>
              <a:rPr lang="en-US" altLang="ko" sz="2400" b="1" dirty="0" err="1">
                <a:solidFill>
                  <a:schemeClr val="tx1"/>
                </a:solidFill>
              </a:rPr>
              <a:t>tezosWallet</a:t>
            </a: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./</a:t>
            </a:r>
            <a:r>
              <a:rPr lang="en-US" altLang="ko" sz="2400" b="1" dirty="0" err="1">
                <a:solidFill>
                  <a:schemeClr val="tx1"/>
                </a:solidFill>
              </a:rPr>
              <a:t>tezos</a:t>
            </a:r>
            <a:r>
              <a:rPr lang="en-US" altLang="ko" sz="2400" b="1" dirty="0">
                <a:solidFill>
                  <a:schemeClr val="tx1"/>
                </a:solidFill>
              </a:rPr>
              <a:t>-client show address </a:t>
            </a:r>
            <a:r>
              <a:rPr lang="en-US" altLang="ko" sz="2400" b="1" dirty="0" err="1">
                <a:solidFill>
                  <a:schemeClr val="tx1"/>
                </a:solidFill>
              </a:rPr>
              <a:t>tezosWallet</a:t>
            </a:r>
            <a:r>
              <a:rPr lang="en-US" altLang="ko" sz="2400" b="1" dirty="0">
                <a:solidFill>
                  <a:schemeClr val="tx1"/>
                </a:solidFill>
              </a:rPr>
              <a:t> -S</a:t>
            </a: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735A8F0-7773-8E43-AFD4-52D7DB03EDD9}"/>
              </a:ext>
            </a:extLst>
          </p:cNvPr>
          <p:cNvSpPr/>
          <p:nvPr/>
        </p:nvSpPr>
        <p:spPr>
          <a:xfrm>
            <a:off x="4669958" y="4196445"/>
            <a:ext cx="1775909" cy="358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7B2072-4925-4F44-9B89-BF2C2C64D8CB}"/>
              </a:ext>
            </a:extLst>
          </p:cNvPr>
          <p:cNvSpPr/>
          <p:nvPr/>
        </p:nvSpPr>
        <p:spPr>
          <a:xfrm>
            <a:off x="4675405" y="4577445"/>
            <a:ext cx="1775909" cy="358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FED3E3-74AF-564A-A648-5B0A19FE5346}"/>
              </a:ext>
            </a:extLst>
          </p:cNvPr>
          <p:cNvSpPr/>
          <p:nvPr/>
        </p:nvSpPr>
        <p:spPr>
          <a:xfrm>
            <a:off x="4803313" y="3219454"/>
            <a:ext cx="1775909" cy="358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D9F2FD-A232-E946-9B89-BEDEF8112257}"/>
              </a:ext>
            </a:extLst>
          </p:cNvPr>
          <p:cNvSpPr/>
          <p:nvPr/>
        </p:nvSpPr>
        <p:spPr>
          <a:xfrm>
            <a:off x="5023748" y="1272691"/>
            <a:ext cx="1775909" cy="3583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FAE44F8-A152-424E-AEA0-C1A971CD2D35}"/>
              </a:ext>
            </a:extLst>
          </p:cNvPr>
          <p:cNvSpPr/>
          <p:nvPr/>
        </p:nvSpPr>
        <p:spPr>
          <a:xfrm>
            <a:off x="7435471" y="1272690"/>
            <a:ext cx="1562226" cy="358363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24F09E-5913-B442-AF57-003EF5515FEF}"/>
              </a:ext>
            </a:extLst>
          </p:cNvPr>
          <p:cNvSpPr/>
          <p:nvPr/>
        </p:nvSpPr>
        <p:spPr>
          <a:xfrm>
            <a:off x="7337789" y="1726472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</a:rPr>
              <a:t>faucet</a:t>
            </a:r>
            <a:r>
              <a:rPr lang="ko-KR" altLang="en-US" sz="1200" b="1" dirty="0">
                <a:solidFill>
                  <a:schemeClr val="tx1"/>
                </a:solidFill>
              </a:rPr>
              <a:t>에서 다운로드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 err="1">
                <a:solidFill>
                  <a:schemeClr val="tx1"/>
                </a:solidFill>
              </a:rPr>
              <a:t>json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파일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B4A9BF-2EAF-D349-AE10-2A44FDECBA18}"/>
              </a:ext>
            </a:extLst>
          </p:cNvPr>
          <p:cNvSpPr/>
          <p:nvPr/>
        </p:nvSpPr>
        <p:spPr>
          <a:xfrm>
            <a:off x="4999164" y="809726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지갑의 이름으로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아무렇게나 입력해도 됨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974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7175E95-68F9-EC48-B8B2-2494303F5CB1}"/>
              </a:ext>
            </a:extLst>
          </p:cNvPr>
          <p:cNvSpPr/>
          <p:nvPr/>
        </p:nvSpPr>
        <p:spPr>
          <a:xfrm>
            <a:off x="356664" y="2801177"/>
            <a:ext cx="4555418" cy="21883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108;p16">
            <a:extLst>
              <a:ext uri="{FF2B5EF4-FFF2-40B4-BE49-F238E27FC236}">
                <a16:creationId xmlns:a16="http://schemas.microsoft.com/office/drawing/2014/main" id="{F0FCA8C6-C364-0D42-AE15-76F469226E2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2543" y="3050435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13;p31">
            <a:extLst>
              <a:ext uri="{FF2B5EF4-FFF2-40B4-BE49-F238E27FC236}">
                <a16:creationId xmlns:a16="http://schemas.microsoft.com/office/drawing/2014/main" id="{224E821D-662A-904A-9B04-07DF15268685}"/>
              </a:ext>
            </a:extLst>
          </p:cNvPr>
          <p:cNvSpPr txBox="1">
            <a:spLocks/>
          </p:cNvSpPr>
          <p:nvPr/>
        </p:nvSpPr>
        <p:spPr>
          <a:xfrm>
            <a:off x="4134788" y="3570481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21" name="Google Shape;213;p31">
            <a:extLst>
              <a:ext uri="{FF2B5EF4-FFF2-40B4-BE49-F238E27FC236}">
                <a16:creationId xmlns:a16="http://schemas.microsoft.com/office/drawing/2014/main" id="{29202FB7-9B86-FD48-BA9E-84DE882E3AD6}"/>
              </a:ext>
            </a:extLst>
          </p:cNvPr>
          <p:cNvSpPr txBox="1">
            <a:spLocks/>
          </p:cNvSpPr>
          <p:nvPr/>
        </p:nvSpPr>
        <p:spPr>
          <a:xfrm>
            <a:off x="1879353" y="4143803"/>
            <a:ext cx="670200" cy="31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Node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pic>
        <p:nvPicPr>
          <p:cNvPr id="22" name="Google Shape;108;p16">
            <a:extLst>
              <a:ext uri="{FF2B5EF4-FFF2-40B4-BE49-F238E27FC236}">
                <a16:creationId xmlns:a16="http://schemas.microsoft.com/office/drawing/2014/main" id="{040F6072-47C6-D44E-9A22-F3E2C88CE0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3853" y="3618438"/>
            <a:ext cx="505265" cy="5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F2F491-2DCD-6B42-AB31-B219694B212A}"/>
              </a:ext>
            </a:extLst>
          </p:cNvPr>
          <p:cNvSpPr/>
          <p:nvPr/>
        </p:nvSpPr>
        <p:spPr>
          <a:xfrm>
            <a:off x="415710" y="3295845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Blockchain </a:t>
            </a:r>
          </a:p>
          <a:p>
            <a:r>
              <a:rPr lang="en-US" dirty="0" err="1">
                <a:solidFill>
                  <a:srgbClr val="D9D9D9"/>
                </a:solidFill>
              </a:rPr>
              <a:t>Mempool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6256BE-F6AB-F84E-B1D3-77A9EBDBB7CD}"/>
              </a:ext>
            </a:extLst>
          </p:cNvPr>
          <p:cNvCxnSpPr>
            <a:cxnSpLocks/>
          </p:cNvCxnSpPr>
          <p:nvPr/>
        </p:nvCxnSpPr>
        <p:spPr>
          <a:xfrm flipV="1">
            <a:off x="2484483" y="3824140"/>
            <a:ext cx="1386516" cy="37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1AD385-29A9-AD48-B493-6C997D18C197}"/>
              </a:ext>
            </a:extLst>
          </p:cNvPr>
          <p:cNvCxnSpPr>
            <a:cxnSpLocks/>
          </p:cNvCxnSpPr>
          <p:nvPr/>
        </p:nvCxnSpPr>
        <p:spPr>
          <a:xfrm flipH="1">
            <a:off x="2583044" y="3947194"/>
            <a:ext cx="1318134" cy="37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A666FB9-4D7F-E647-8937-F43E04C38E3D}"/>
              </a:ext>
            </a:extLst>
          </p:cNvPr>
          <p:cNvSpPr/>
          <p:nvPr/>
        </p:nvSpPr>
        <p:spPr>
          <a:xfrm>
            <a:off x="2966224" y="4242885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Transactions</a:t>
            </a:r>
          </a:p>
          <a:p>
            <a:r>
              <a:rPr lang="en-US" dirty="0">
                <a:solidFill>
                  <a:srgbClr val="D9D9D9"/>
                </a:solidFill>
              </a:rPr>
              <a:t>Blocks</a:t>
            </a:r>
          </a:p>
          <a:p>
            <a:r>
              <a:rPr lang="en-US" dirty="0">
                <a:solidFill>
                  <a:srgbClr val="D9D9D9"/>
                </a:solidFill>
              </a:rPr>
              <a:t>Protocols</a:t>
            </a:r>
            <a:endParaRPr lang="en-US" dirty="0"/>
          </a:p>
        </p:txBody>
      </p:sp>
      <p:sp>
        <p:nvSpPr>
          <p:cNvPr id="30" name="Google Shape;213;p31">
            <a:extLst>
              <a:ext uri="{FF2B5EF4-FFF2-40B4-BE49-F238E27FC236}">
                <a16:creationId xmlns:a16="http://schemas.microsoft.com/office/drawing/2014/main" id="{A35C01E9-F586-1649-BB52-6E1D1E69D879}"/>
              </a:ext>
            </a:extLst>
          </p:cNvPr>
          <p:cNvSpPr txBox="1">
            <a:spLocks/>
          </p:cNvSpPr>
          <p:nvPr/>
        </p:nvSpPr>
        <p:spPr>
          <a:xfrm>
            <a:off x="6626756" y="2519299"/>
            <a:ext cx="741644" cy="35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Client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2" name="Google Shape;213;p31">
            <a:extLst>
              <a:ext uri="{FF2B5EF4-FFF2-40B4-BE49-F238E27FC236}">
                <a16:creationId xmlns:a16="http://schemas.microsoft.com/office/drawing/2014/main" id="{D9C90397-3BD5-8C41-AEC8-339130235AB2}"/>
              </a:ext>
            </a:extLst>
          </p:cNvPr>
          <p:cNvSpPr txBox="1">
            <a:spLocks/>
          </p:cNvSpPr>
          <p:nvPr/>
        </p:nvSpPr>
        <p:spPr>
          <a:xfrm>
            <a:off x="7562060" y="2509084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600" b="1" dirty="0">
                <a:solidFill>
                  <a:schemeClr val="bg1"/>
                </a:solidFill>
              </a:rPr>
              <a:t>Admin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709BF3-E73E-A74E-B448-44747EB823CB}"/>
              </a:ext>
            </a:extLst>
          </p:cNvPr>
          <p:cNvCxnSpPr>
            <a:cxnSpLocks/>
          </p:cNvCxnSpPr>
          <p:nvPr/>
        </p:nvCxnSpPr>
        <p:spPr>
          <a:xfrm flipH="1">
            <a:off x="4632579" y="2494806"/>
            <a:ext cx="1476633" cy="100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444E7A7-9F44-9D4F-AD6A-FCD340F0B093}"/>
              </a:ext>
            </a:extLst>
          </p:cNvPr>
          <p:cNvCxnSpPr>
            <a:cxnSpLocks/>
          </p:cNvCxnSpPr>
          <p:nvPr/>
        </p:nvCxnSpPr>
        <p:spPr>
          <a:xfrm flipV="1">
            <a:off x="4756295" y="2671001"/>
            <a:ext cx="1416490" cy="9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9CA98C0-0D7B-1C4E-B353-7CBDE44547DE}"/>
              </a:ext>
            </a:extLst>
          </p:cNvPr>
          <p:cNvSpPr/>
          <p:nvPr/>
        </p:nvSpPr>
        <p:spPr>
          <a:xfrm>
            <a:off x="4930050" y="2612701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query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4F9979-5F5A-8745-8114-0D0B07938C87}"/>
              </a:ext>
            </a:extLst>
          </p:cNvPr>
          <p:cNvSpPr/>
          <p:nvPr/>
        </p:nvSpPr>
        <p:spPr>
          <a:xfrm>
            <a:off x="5312483" y="3101865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response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93B6938-1F82-F142-A1AA-6C5AD6C3F383}"/>
              </a:ext>
            </a:extLst>
          </p:cNvPr>
          <p:cNvSpPr/>
          <p:nvPr/>
        </p:nvSpPr>
        <p:spPr>
          <a:xfrm>
            <a:off x="6278157" y="1845848"/>
            <a:ext cx="2414221" cy="141726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8397B36-FD1C-664A-B909-910E0FF39703}"/>
              </a:ext>
            </a:extLst>
          </p:cNvPr>
          <p:cNvGrpSpPr/>
          <p:nvPr/>
        </p:nvGrpSpPr>
        <p:grpSpPr>
          <a:xfrm>
            <a:off x="6026694" y="3926367"/>
            <a:ext cx="778446" cy="787838"/>
            <a:chOff x="6074819" y="3618361"/>
            <a:chExt cx="778446" cy="787838"/>
          </a:xfrm>
        </p:grpSpPr>
        <p:sp>
          <p:nvSpPr>
            <p:cNvPr id="49" name="Google Shape;104;p16">
              <a:extLst>
                <a:ext uri="{FF2B5EF4-FFF2-40B4-BE49-F238E27FC236}">
                  <a16:creationId xmlns:a16="http://schemas.microsoft.com/office/drawing/2014/main" id="{64DE14E6-48EB-5C44-8B61-786A46D73A64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13;p31">
              <a:extLst>
                <a:ext uri="{FF2B5EF4-FFF2-40B4-BE49-F238E27FC236}">
                  <a16:creationId xmlns:a16="http://schemas.microsoft.com/office/drawing/2014/main" id="{6FCFCAE5-80B0-664E-B98C-1894CCC020A9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Baker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Google Shape;213;p31">
            <a:extLst>
              <a:ext uri="{FF2B5EF4-FFF2-40B4-BE49-F238E27FC236}">
                <a16:creationId xmlns:a16="http://schemas.microsoft.com/office/drawing/2014/main" id="{91AA32B0-3028-3648-81FB-902F8CC703B5}"/>
              </a:ext>
            </a:extLst>
          </p:cNvPr>
          <p:cNvSpPr txBox="1">
            <a:spLocks/>
          </p:cNvSpPr>
          <p:nvPr/>
        </p:nvSpPr>
        <p:spPr>
          <a:xfrm>
            <a:off x="6879089" y="4075286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200" b="1" dirty="0">
                <a:solidFill>
                  <a:schemeClr val="bg1"/>
                </a:solidFill>
              </a:rPr>
              <a:t>Endorser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4" name="Google Shape;213;p31">
            <a:extLst>
              <a:ext uri="{FF2B5EF4-FFF2-40B4-BE49-F238E27FC236}">
                <a16:creationId xmlns:a16="http://schemas.microsoft.com/office/drawing/2014/main" id="{A8AEDBF6-F9E3-7148-9058-27FF849E3095}"/>
              </a:ext>
            </a:extLst>
          </p:cNvPr>
          <p:cNvSpPr txBox="1">
            <a:spLocks/>
          </p:cNvSpPr>
          <p:nvPr/>
        </p:nvSpPr>
        <p:spPr>
          <a:xfrm>
            <a:off x="7736382" y="4048571"/>
            <a:ext cx="783044" cy="32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b="1" dirty="0">
                <a:solidFill>
                  <a:schemeClr val="bg1"/>
                </a:solidFill>
              </a:rPr>
              <a:t>Accuse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12AF61A-BAA6-7E41-8DA6-DD541CB7D1DC}"/>
              </a:ext>
            </a:extLst>
          </p:cNvPr>
          <p:cNvGrpSpPr/>
          <p:nvPr/>
        </p:nvGrpSpPr>
        <p:grpSpPr>
          <a:xfrm>
            <a:off x="6574361" y="2334461"/>
            <a:ext cx="778446" cy="787838"/>
            <a:chOff x="6074819" y="3618361"/>
            <a:chExt cx="778446" cy="787838"/>
          </a:xfrm>
        </p:grpSpPr>
        <p:sp>
          <p:nvSpPr>
            <p:cNvPr id="57" name="Google Shape;104;p16">
              <a:extLst>
                <a:ext uri="{FF2B5EF4-FFF2-40B4-BE49-F238E27FC236}">
                  <a16:creationId xmlns:a16="http://schemas.microsoft.com/office/drawing/2014/main" id="{8F10C8AD-0153-4A4B-BCC3-C893310BADCB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13;p31">
              <a:extLst>
                <a:ext uri="{FF2B5EF4-FFF2-40B4-BE49-F238E27FC236}">
                  <a16:creationId xmlns:a16="http://schemas.microsoft.com/office/drawing/2014/main" id="{FEA3DFD5-A118-9944-9B96-2112B8C378E6}"/>
                </a:ext>
              </a:extLst>
            </p:cNvPr>
            <p:cNvSpPr txBox="1">
              <a:spLocks/>
            </p:cNvSpPr>
            <p:nvPr/>
          </p:nvSpPr>
          <p:spPr>
            <a:xfrm>
              <a:off x="6108310" y="3778706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Client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7FA918-DE92-7E46-AB3C-03E5B9AFF523}"/>
              </a:ext>
            </a:extLst>
          </p:cNvPr>
          <p:cNvGrpSpPr/>
          <p:nvPr/>
        </p:nvGrpSpPr>
        <p:grpSpPr>
          <a:xfrm>
            <a:off x="7668532" y="2334461"/>
            <a:ext cx="792687" cy="787838"/>
            <a:chOff x="6074819" y="3618361"/>
            <a:chExt cx="792687" cy="787838"/>
          </a:xfrm>
        </p:grpSpPr>
        <p:sp>
          <p:nvSpPr>
            <p:cNvPr id="60" name="Google Shape;104;p16">
              <a:extLst>
                <a:ext uri="{FF2B5EF4-FFF2-40B4-BE49-F238E27FC236}">
                  <a16:creationId xmlns:a16="http://schemas.microsoft.com/office/drawing/2014/main" id="{7433BFEB-9F68-7943-836F-6FAF754E7195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213;p31">
              <a:extLst>
                <a:ext uri="{FF2B5EF4-FFF2-40B4-BE49-F238E27FC236}">
                  <a16:creationId xmlns:a16="http://schemas.microsoft.com/office/drawing/2014/main" id="{060C9BC2-B1CD-D646-909F-B0E533FB19C6}"/>
                </a:ext>
              </a:extLst>
            </p:cNvPr>
            <p:cNvSpPr txBox="1">
              <a:spLocks/>
            </p:cNvSpPr>
            <p:nvPr/>
          </p:nvSpPr>
          <p:spPr>
            <a:xfrm>
              <a:off x="6089060" y="3778706"/>
              <a:ext cx="778446" cy="376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Admin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E6FC34-DAAD-B54D-AC08-5B825BF328FF}"/>
              </a:ext>
            </a:extLst>
          </p:cNvPr>
          <p:cNvGrpSpPr/>
          <p:nvPr/>
        </p:nvGrpSpPr>
        <p:grpSpPr>
          <a:xfrm>
            <a:off x="6990544" y="3943477"/>
            <a:ext cx="928410" cy="787838"/>
            <a:chOff x="6069810" y="3618361"/>
            <a:chExt cx="928410" cy="787838"/>
          </a:xfrm>
        </p:grpSpPr>
        <p:sp>
          <p:nvSpPr>
            <p:cNvPr id="63" name="Google Shape;104;p16">
              <a:extLst>
                <a:ext uri="{FF2B5EF4-FFF2-40B4-BE49-F238E27FC236}">
                  <a16:creationId xmlns:a16="http://schemas.microsoft.com/office/drawing/2014/main" id="{14ED8734-5899-524D-97B3-7007DB331AC9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213;p31">
              <a:extLst>
                <a:ext uri="{FF2B5EF4-FFF2-40B4-BE49-F238E27FC236}">
                  <a16:creationId xmlns:a16="http://schemas.microsoft.com/office/drawing/2014/main" id="{7FBB029F-6445-DE4C-8BF5-F209A208AD54}"/>
                </a:ext>
              </a:extLst>
            </p:cNvPr>
            <p:cNvSpPr txBox="1">
              <a:spLocks/>
            </p:cNvSpPr>
            <p:nvPr/>
          </p:nvSpPr>
          <p:spPr>
            <a:xfrm>
              <a:off x="6069810" y="3720956"/>
              <a:ext cx="928410" cy="496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200" b="1" dirty="0">
                  <a:solidFill>
                    <a:schemeClr val="bg1"/>
                  </a:solidFill>
                </a:rPr>
                <a:t>Endorser</a:t>
              </a:r>
              <a:endParaRPr lang="en-US" altLang="ko-KR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22BA5F3-F6D2-7946-BE16-136A71BFF8F0}"/>
              </a:ext>
            </a:extLst>
          </p:cNvPr>
          <p:cNvGrpSpPr/>
          <p:nvPr/>
        </p:nvGrpSpPr>
        <p:grpSpPr>
          <a:xfrm>
            <a:off x="7949979" y="3963428"/>
            <a:ext cx="847019" cy="787838"/>
            <a:chOff x="6064033" y="3618361"/>
            <a:chExt cx="847019" cy="787838"/>
          </a:xfrm>
        </p:grpSpPr>
        <p:sp>
          <p:nvSpPr>
            <p:cNvPr id="66" name="Google Shape;104;p16">
              <a:extLst>
                <a:ext uri="{FF2B5EF4-FFF2-40B4-BE49-F238E27FC236}">
                  <a16:creationId xmlns:a16="http://schemas.microsoft.com/office/drawing/2014/main" id="{88F2C704-D270-944C-BFE3-31CBF256D610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213;p31">
              <a:extLst>
                <a:ext uri="{FF2B5EF4-FFF2-40B4-BE49-F238E27FC236}">
                  <a16:creationId xmlns:a16="http://schemas.microsoft.com/office/drawing/2014/main" id="{18B6E035-F148-E94A-AC0B-657ED33566D4}"/>
                </a:ext>
              </a:extLst>
            </p:cNvPr>
            <p:cNvSpPr txBox="1">
              <a:spLocks/>
            </p:cNvSpPr>
            <p:nvPr/>
          </p:nvSpPr>
          <p:spPr>
            <a:xfrm>
              <a:off x="6064033" y="3740205"/>
              <a:ext cx="847019" cy="4570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400" b="1" dirty="0">
                  <a:solidFill>
                    <a:schemeClr val="bg1"/>
                  </a:solidFill>
                </a:rPr>
                <a:t>Accuser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FE4347F-C349-5F46-B7F3-AA7CDCFF366A}"/>
              </a:ext>
            </a:extLst>
          </p:cNvPr>
          <p:cNvSpPr/>
          <p:nvPr/>
        </p:nvSpPr>
        <p:spPr>
          <a:xfrm>
            <a:off x="5678128" y="3464356"/>
            <a:ext cx="3319568" cy="15552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124A113-DE3E-C244-A7B9-B0AC51B888D2}"/>
              </a:ext>
            </a:extLst>
          </p:cNvPr>
          <p:cNvGrpSpPr/>
          <p:nvPr/>
        </p:nvGrpSpPr>
        <p:grpSpPr>
          <a:xfrm>
            <a:off x="1712271" y="4079215"/>
            <a:ext cx="823260" cy="787838"/>
            <a:chOff x="6074819" y="3618361"/>
            <a:chExt cx="823260" cy="787838"/>
          </a:xfrm>
        </p:grpSpPr>
        <p:sp>
          <p:nvSpPr>
            <p:cNvPr id="73" name="Google Shape;104;p16">
              <a:extLst>
                <a:ext uri="{FF2B5EF4-FFF2-40B4-BE49-F238E27FC236}">
                  <a16:creationId xmlns:a16="http://schemas.microsoft.com/office/drawing/2014/main" id="{C8C6956F-7632-7D45-8F1E-EB035387E347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213;p31">
              <a:extLst>
                <a:ext uri="{FF2B5EF4-FFF2-40B4-BE49-F238E27FC236}">
                  <a16:creationId xmlns:a16="http://schemas.microsoft.com/office/drawing/2014/main" id="{B23D02CD-E806-B446-B4D4-7E02BF229458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2F1B608-B0DC-8443-AEEF-4F1415957CF9}"/>
              </a:ext>
            </a:extLst>
          </p:cNvPr>
          <p:cNvGrpSpPr/>
          <p:nvPr/>
        </p:nvGrpSpPr>
        <p:grpSpPr>
          <a:xfrm>
            <a:off x="3904489" y="3305024"/>
            <a:ext cx="823260" cy="787838"/>
            <a:chOff x="6074819" y="3618361"/>
            <a:chExt cx="823260" cy="787838"/>
          </a:xfrm>
        </p:grpSpPr>
        <p:sp>
          <p:nvSpPr>
            <p:cNvPr id="76" name="Google Shape;104;p16">
              <a:extLst>
                <a:ext uri="{FF2B5EF4-FFF2-40B4-BE49-F238E27FC236}">
                  <a16:creationId xmlns:a16="http://schemas.microsoft.com/office/drawing/2014/main" id="{AF48C8C8-BCBD-3140-BF13-CDE75D5C800D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213;p31">
              <a:extLst>
                <a:ext uri="{FF2B5EF4-FFF2-40B4-BE49-F238E27FC236}">
                  <a16:creationId xmlns:a16="http://schemas.microsoft.com/office/drawing/2014/main" id="{8919E5AC-C3B9-314C-B9CD-DFA164AA7EF1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22090F7-0DAF-964C-AE43-D3C4BB9EF967}"/>
              </a:ext>
            </a:extLst>
          </p:cNvPr>
          <p:cNvCxnSpPr>
            <a:cxnSpLocks/>
          </p:cNvCxnSpPr>
          <p:nvPr/>
        </p:nvCxnSpPr>
        <p:spPr>
          <a:xfrm flipH="1" flipV="1">
            <a:off x="4705724" y="3770159"/>
            <a:ext cx="1294695" cy="28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1F7F1F6-ABB4-BA43-9693-4D4EB565387E}"/>
              </a:ext>
            </a:extLst>
          </p:cNvPr>
          <p:cNvCxnSpPr>
            <a:cxnSpLocks/>
          </p:cNvCxnSpPr>
          <p:nvPr/>
        </p:nvCxnSpPr>
        <p:spPr>
          <a:xfrm>
            <a:off x="4677491" y="3916125"/>
            <a:ext cx="1327937" cy="3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8D3882A-EA35-4E4A-AFAB-4973F1B6069D}"/>
              </a:ext>
            </a:extLst>
          </p:cNvPr>
          <p:cNvSpPr/>
          <p:nvPr/>
        </p:nvSpPr>
        <p:spPr>
          <a:xfrm>
            <a:off x="6736446" y="347235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Delegate</a:t>
            </a:r>
            <a:endParaRPr lang="en-US" sz="1800" b="1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685EC56-1C1B-C445-BDD5-6AA85BD5D763}"/>
              </a:ext>
            </a:extLst>
          </p:cNvPr>
          <p:cNvSpPr/>
          <p:nvPr/>
        </p:nvSpPr>
        <p:spPr>
          <a:xfrm>
            <a:off x="1967669" y="28738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Network</a:t>
            </a:r>
            <a:endParaRPr lang="en-US" sz="1800" b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681D990-5889-1840-8582-E4CF4D4432B1}"/>
              </a:ext>
            </a:extLst>
          </p:cNvPr>
          <p:cNvSpPr/>
          <p:nvPr/>
        </p:nvSpPr>
        <p:spPr>
          <a:xfrm>
            <a:off x="7023449" y="188495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Library</a:t>
            </a:r>
            <a:endParaRPr lang="en-US" sz="1800" b="1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43BDE4-9877-DA4D-A39A-4BF3BF002C03}"/>
              </a:ext>
            </a:extLst>
          </p:cNvPr>
          <p:cNvGrpSpPr/>
          <p:nvPr/>
        </p:nvGrpSpPr>
        <p:grpSpPr>
          <a:xfrm>
            <a:off x="827006" y="881059"/>
            <a:ext cx="861760" cy="787838"/>
            <a:chOff x="6074819" y="3618361"/>
            <a:chExt cx="861760" cy="787838"/>
          </a:xfrm>
        </p:grpSpPr>
        <p:sp>
          <p:nvSpPr>
            <p:cNvPr id="79" name="Google Shape;104;p16">
              <a:extLst>
                <a:ext uri="{FF2B5EF4-FFF2-40B4-BE49-F238E27FC236}">
                  <a16:creationId xmlns:a16="http://schemas.microsoft.com/office/drawing/2014/main" id="{98BCBE46-BE91-0144-B205-FEE40028A8BF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213;p31">
              <a:extLst>
                <a:ext uri="{FF2B5EF4-FFF2-40B4-BE49-F238E27FC236}">
                  <a16:creationId xmlns:a16="http://schemas.microsoft.com/office/drawing/2014/main" id="{6CA41427-0BA7-554A-B49D-9C4D8AAF2295}"/>
                </a:ext>
              </a:extLst>
            </p:cNvPr>
            <p:cNvSpPr txBox="1">
              <a:spLocks/>
            </p:cNvSpPr>
            <p:nvPr/>
          </p:nvSpPr>
          <p:spPr>
            <a:xfrm>
              <a:off x="61949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Web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CC8FA7-EA91-3F47-83FA-1C99DC5ED640}"/>
              </a:ext>
            </a:extLst>
          </p:cNvPr>
          <p:cNvGrpSpPr/>
          <p:nvPr/>
        </p:nvGrpSpPr>
        <p:grpSpPr>
          <a:xfrm>
            <a:off x="2044835" y="871513"/>
            <a:ext cx="876387" cy="787838"/>
            <a:chOff x="6074819" y="3618361"/>
            <a:chExt cx="876387" cy="787838"/>
          </a:xfrm>
        </p:grpSpPr>
        <p:sp>
          <p:nvSpPr>
            <p:cNvPr id="82" name="Google Shape;104;p16">
              <a:extLst>
                <a:ext uri="{FF2B5EF4-FFF2-40B4-BE49-F238E27FC236}">
                  <a16:creationId xmlns:a16="http://schemas.microsoft.com/office/drawing/2014/main" id="{525BBDD5-20C4-A94A-9FBD-E1DE83F8A721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213;p31">
              <a:extLst>
                <a:ext uri="{FF2B5EF4-FFF2-40B4-BE49-F238E27FC236}">
                  <a16:creationId xmlns:a16="http://schemas.microsoft.com/office/drawing/2014/main" id="{14AA0368-3F34-ED47-9191-9EDCFD5D270E}"/>
                </a:ext>
              </a:extLst>
            </p:cNvPr>
            <p:cNvSpPr txBox="1">
              <a:spLocks/>
            </p:cNvSpPr>
            <p:nvPr/>
          </p:nvSpPr>
          <p:spPr>
            <a:xfrm>
              <a:off x="6089060" y="3749831"/>
              <a:ext cx="862146" cy="419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Mobile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33268AD-5889-9148-9DA2-A040AFCF51B8}"/>
              </a:ext>
            </a:extLst>
          </p:cNvPr>
          <p:cNvSpPr/>
          <p:nvPr/>
        </p:nvSpPr>
        <p:spPr>
          <a:xfrm>
            <a:off x="478707" y="420875"/>
            <a:ext cx="2776992" cy="1355192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52E1D09-2515-1141-9B90-E243F07E857B}"/>
              </a:ext>
            </a:extLst>
          </p:cNvPr>
          <p:cNvSpPr/>
          <p:nvPr/>
        </p:nvSpPr>
        <p:spPr>
          <a:xfrm>
            <a:off x="1177729" y="44699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Front-End</a:t>
            </a:r>
            <a:endParaRPr lang="en-US" sz="1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919010-9D21-4B48-8B4E-51FBCD932EC1}"/>
              </a:ext>
            </a:extLst>
          </p:cNvPr>
          <p:cNvCxnSpPr/>
          <p:nvPr/>
        </p:nvCxnSpPr>
        <p:spPr>
          <a:xfrm flipV="1">
            <a:off x="146304" y="858665"/>
            <a:ext cx="8824727" cy="1863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42266E-1726-AA46-AF7F-DCEEB034D3AF}"/>
              </a:ext>
            </a:extLst>
          </p:cNvPr>
          <p:cNvCxnSpPr>
            <a:cxnSpLocks/>
          </p:cNvCxnSpPr>
          <p:nvPr/>
        </p:nvCxnSpPr>
        <p:spPr>
          <a:xfrm>
            <a:off x="1686239" y="1839706"/>
            <a:ext cx="135256" cy="86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A8D4BDD-95AF-6848-9E36-E25F5C0EBD34}"/>
              </a:ext>
            </a:extLst>
          </p:cNvPr>
          <p:cNvCxnSpPr>
            <a:cxnSpLocks/>
          </p:cNvCxnSpPr>
          <p:nvPr/>
        </p:nvCxnSpPr>
        <p:spPr>
          <a:xfrm flipH="1" flipV="1">
            <a:off x="1893417" y="1826774"/>
            <a:ext cx="171880" cy="90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20B36E2B-AAA4-E240-8F50-E9D648CA147E}"/>
              </a:ext>
            </a:extLst>
          </p:cNvPr>
          <p:cNvSpPr/>
          <p:nvPr/>
        </p:nvSpPr>
        <p:spPr>
          <a:xfrm>
            <a:off x="3922302" y="191840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D9D9D9"/>
                </a:solidFill>
              </a:rPr>
              <a:t>Back-End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97061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386EB5-F4B7-5C4E-A7ED-6FF405619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168" y="1153286"/>
            <a:ext cx="8394701" cy="2552443"/>
          </a:xfrm>
          <a:prstGeom prst="rect">
            <a:avLst/>
          </a:prstGeom>
        </p:spPr>
      </p:pic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478268" y="686646"/>
            <a:ext cx="7893191" cy="4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Front-End</a:t>
            </a:r>
            <a:endParaRPr lang="en-US" sz="3200" dirty="0"/>
          </a:p>
        </p:txBody>
      </p:sp>
      <p:pic>
        <p:nvPicPr>
          <p:cNvPr id="19" name="Google Shape;108;p16">
            <a:extLst>
              <a:ext uri="{FF2B5EF4-FFF2-40B4-BE49-F238E27FC236}">
                <a16:creationId xmlns:a16="http://schemas.microsoft.com/office/drawing/2014/main" id="{2037DCAC-549B-6041-9150-3DB7783F399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8262" y="3952307"/>
            <a:ext cx="505265" cy="57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5773AB2-9083-7341-A691-BA6524D776E4}"/>
              </a:ext>
            </a:extLst>
          </p:cNvPr>
          <p:cNvGrpSpPr/>
          <p:nvPr/>
        </p:nvGrpSpPr>
        <p:grpSpPr>
          <a:xfrm>
            <a:off x="4783725" y="4213597"/>
            <a:ext cx="823260" cy="787838"/>
            <a:chOff x="6074819" y="3618361"/>
            <a:chExt cx="823260" cy="787838"/>
          </a:xfrm>
        </p:grpSpPr>
        <p:sp>
          <p:nvSpPr>
            <p:cNvPr id="21" name="Google Shape;104;p16">
              <a:extLst>
                <a:ext uri="{FF2B5EF4-FFF2-40B4-BE49-F238E27FC236}">
                  <a16:creationId xmlns:a16="http://schemas.microsoft.com/office/drawing/2014/main" id="{0FC92B2F-0F04-9A47-9847-9BACE536EADA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13;p31">
              <a:extLst>
                <a:ext uri="{FF2B5EF4-FFF2-40B4-BE49-F238E27FC236}">
                  <a16:creationId xmlns:a16="http://schemas.microsoft.com/office/drawing/2014/main" id="{C57240A3-3C95-7E4F-882F-52C748AD2B41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06616C7-CE9A-ED41-AA9B-27AB40A703C0}"/>
              </a:ext>
            </a:extLst>
          </p:cNvPr>
          <p:cNvSpPr/>
          <p:nvPr/>
        </p:nvSpPr>
        <p:spPr>
          <a:xfrm>
            <a:off x="572169" y="3331477"/>
            <a:ext cx="1651268" cy="29724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DAC674-32E8-754B-8775-B19DFCACF31A}"/>
              </a:ext>
            </a:extLst>
          </p:cNvPr>
          <p:cNvCxnSpPr>
            <a:cxnSpLocks/>
          </p:cNvCxnSpPr>
          <p:nvPr/>
        </p:nvCxnSpPr>
        <p:spPr>
          <a:xfrm>
            <a:off x="1958910" y="3664637"/>
            <a:ext cx="2810608" cy="79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486ACC-A783-1447-91DE-ADDF2FD3D4FC}"/>
              </a:ext>
            </a:extLst>
          </p:cNvPr>
          <p:cNvCxnSpPr>
            <a:cxnSpLocks/>
          </p:cNvCxnSpPr>
          <p:nvPr/>
        </p:nvCxnSpPr>
        <p:spPr>
          <a:xfrm flipV="1">
            <a:off x="5236163" y="3319655"/>
            <a:ext cx="404731" cy="876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4B2007D-C698-294D-B5EE-03778BA56A94}"/>
              </a:ext>
            </a:extLst>
          </p:cNvPr>
          <p:cNvSpPr/>
          <p:nvPr/>
        </p:nvSpPr>
        <p:spPr>
          <a:xfrm>
            <a:off x="5502939" y="2081303"/>
            <a:ext cx="3276471" cy="121599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215;p31">
            <a:extLst>
              <a:ext uri="{FF2B5EF4-FFF2-40B4-BE49-F238E27FC236}">
                <a16:creationId xmlns:a16="http://schemas.microsoft.com/office/drawing/2014/main" id="{7D37D7BA-C558-914E-B83A-DA68950A73E4}"/>
              </a:ext>
            </a:extLst>
          </p:cNvPr>
          <p:cNvSpPr txBox="1">
            <a:spLocks/>
          </p:cNvSpPr>
          <p:nvPr/>
        </p:nvSpPr>
        <p:spPr>
          <a:xfrm>
            <a:off x="486291" y="5262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8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468643" y="850272"/>
            <a:ext cx="7893191" cy="4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Back</a:t>
            </a:r>
            <a:r>
              <a:rPr lang="en-US" altLang="ko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-End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4D3780-7FA6-B14E-AAFF-4C203053F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481" y="487250"/>
            <a:ext cx="3873500" cy="4140200"/>
          </a:xfrm>
          <a:prstGeom prst="rect">
            <a:avLst/>
          </a:prstGeom>
        </p:spPr>
      </p:pic>
      <p:pic>
        <p:nvPicPr>
          <p:cNvPr id="17" name="Google Shape;108;p16">
            <a:extLst>
              <a:ext uri="{FF2B5EF4-FFF2-40B4-BE49-F238E27FC236}">
                <a16:creationId xmlns:a16="http://schemas.microsoft.com/office/drawing/2014/main" id="{FE46F9AB-D31C-014D-B277-430B477DBF6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0915" y="3743295"/>
            <a:ext cx="505265" cy="57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BD00BA-1312-7A4F-B018-256C2155FBE4}"/>
              </a:ext>
            </a:extLst>
          </p:cNvPr>
          <p:cNvGrpSpPr/>
          <p:nvPr/>
        </p:nvGrpSpPr>
        <p:grpSpPr>
          <a:xfrm>
            <a:off x="3553486" y="4045735"/>
            <a:ext cx="823260" cy="787838"/>
            <a:chOff x="6074819" y="3618361"/>
            <a:chExt cx="823260" cy="787838"/>
          </a:xfrm>
        </p:grpSpPr>
        <p:sp>
          <p:nvSpPr>
            <p:cNvPr id="20" name="Google Shape;104;p16">
              <a:extLst>
                <a:ext uri="{FF2B5EF4-FFF2-40B4-BE49-F238E27FC236}">
                  <a16:creationId xmlns:a16="http://schemas.microsoft.com/office/drawing/2014/main" id="{4FC1EC81-5AFF-1946-AB73-189FE7B657AB}"/>
                </a:ext>
              </a:extLst>
            </p:cNvPr>
            <p:cNvSpPr/>
            <p:nvPr/>
          </p:nvSpPr>
          <p:spPr>
            <a:xfrm>
              <a:off x="6074819" y="3618361"/>
              <a:ext cx="778446" cy="787838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3;p31">
              <a:extLst>
                <a:ext uri="{FF2B5EF4-FFF2-40B4-BE49-F238E27FC236}">
                  <a16:creationId xmlns:a16="http://schemas.microsoft.com/office/drawing/2014/main" id="{862A22C2-B8F1-EF40-9C73-147D4C2AD801}"/>
                </a:ext>
              </a:extLst>
            </p:cNvPr>
            <p:cNvSpPr txBox="1">
              <a:spLocks/>
            </p:cNvSpPr>
            <p:nvPr/>
          </p:nvSpPr>
          <p:spPr>
            <a:xfrm>
              <a:off x="6156435" y="3788331"/>
              <a:ext cx="741644" cy="352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Arial"/>
                <a:buNone/>
                <a:defRPr sz="4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>
                <a:lnSpc>
                  <a:spcPct val="200000"/>
                </a:lnSpc>
                <a:buSzPts val="800"/>
              </a:pPr>
              <a:r>
                <a:rPr lang="en-US" altLang="ko" sz="1600" b="1" dirty="0">
                  <a:solidFill>
                    <a:schemeClr val="bg1"/>
                  </a:solidFill>
                </a:rPr>
                <a:t>Node</a:t>
              </a:r>
              <a:endParaRPr lang="en-US" altLang="ko-K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881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0325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173894" y="687981"/>
            <a:ext cx="7893191" cy="4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TezTech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4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C25766-61A0-0D4F-A80E-0F6284029D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01"/>
          <a:stretch/>
        </p:blipFill>
        <p:spPr>
          <a:xfrm>
            <a:off x="4266499" y="373848"/>
            <a:ext cx="4765674" cy="473488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9ED1E1B-1383-864A-B650-1EB739D1EB7B}"/>
              </a:ext>
            </a:extLst>
          </p:cNvPr>
          <p:cNvSpPr/>
          <p:nvPr/>
        </p:nvSpPr>
        <p:spPr>
          <a:xfrm>
            <a:off x="4340768" y="1608139"/>
            <a:ext cx="4656928" cy="3976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0DD9B-6203-2747-8A7B-452EE27BC405}"/>
              </a:ext>
            </a:extLst>
          </p:cNvPr>
          <p:cNvSpPr/>
          <p:nvPr/>
        </p:nvSpPr>
        <p:spPr>
          <a:xfrm>
            <a:off x="111827" y="1197525"/>
            <a:ext cx="4150495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connects to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</a:t>
            </a:r>
            <a:r>
              <a:rPr lang="en-US" altLang="ko-KR" sz="2400" b="1" dirty="0" err="1">
                <a:solidFill>
                  <a:schemeClr val="tx1"/>
                </a:solidFill>
              </a:rPr>
              <a:t>rpc.tezrpc.me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local node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any node accessible</a:t>
            </a: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eztz.node.setProvider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url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 "http://localhost:8732"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35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0325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77859"/>
            <a:ext cx="7893191" cy="4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github.com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TezTech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0DD9B-6203-2747-8A7B-452EE27BC405}"/>
              </a:ext>
            </a:extLst>
          </p:cNvPr>
          <p:cNvSpPr/>
          <p:nvPr/>
        </p:nvSpPr>
        <p:spPr>
          <a:xfrm>
            <a:off x="442475" y="1137408"/>
            <a:ext cx="511130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eztz.crypto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key gen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</a:t>
            </a:r>
            <a:r>
              <a:rPr lang="en-US" altLang="ko-KR" sz="2400" b="1" dirty="0" err="1">
                <a:solidFill>
                  <a:schemeClr val="tx1"/>
                </a:solidFill>
              </a:rPr>
              <a:t>msg</a:t>
            </a:r>
            <a:r>
              <a:rPr lang="en-US" altLang="ko-KR" sz="2400" b="1" dirty="0">
                <a:solidFill>
                  <a:schemeClr val="tx1"/>
                </a:solidFill>
              </a:rPr>
              <a:t> sign / verification</a:t>
            </a:r>
          </a:p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eztz.node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communication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connection  </a:t>
            </a:r>
          </a:p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eztz.rpc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Node JSON RPC API</a:t>
            </a:r>
          </a:p>
          <a:p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eztz.contract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   interact with / deploy contracts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B879A-7DF5-844D-A70A-8F1DB953A0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459" y="791261"/>
            <a:ext cx="4769270" cy="17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417760" y="740976"/>
            <a:ext cx="7893191" cy="373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스마트 </a:t>
            </a:r>
            <a:r>
              <a:rPr lang="ko-KR" altLang="en-US" sz="18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컨트랙트를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배포하면서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선거에 참가하는 후보 등록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후보 이름 리스트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string list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스토리지 초기 값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map associate list. [ (“Choi”, 0); (”Kim”, 0); …] </a:t>
            </a:r>
          </a:p>
          <a:p>
            <a:pPr algn="l">
              <a:lnSpc>
                <a:spcPct val="150000"/>
              </a:lnSpc>
              <a:buSzPts val="800"/>
            </a:pP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특정 후보에 투표 시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,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그 후보의 득표 수 </a:t>
            </a: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1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증가</a:t>
            </a:r>
            <a:endParaRPr lang="en-US" altLang="ko-KR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투표자는 한 번만 투표 가능</a:t>
            </a: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773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Contract Format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4493885" y="342345"/>
            <a:ext cx="6741210" cy="41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storage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컨트랙트의</a:t>
            </a:r>
            <a:r>
              <a:rPr lang="ko-KR" altLang="en-US" sz="1400" dirty="0">
                <a:solidFill>
                  <a:srgbClr val="D9D9D9"/>
                </a:solidFill>
              </a:rPr>
              <a:t> 상태 값으로 반드시 선언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let%entry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함수이름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함수 선언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 err="1">
                <a:solidFill>
                  <a:srgbClr val="D9D9D9"/>
                </a:solidFill>
              </a:rPr>
              <a:t>파라미터와</a:t>
            </a:r>
            <a:r>
              <a:rPr lang="ko-KR" altLang="en-US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 err="1">
                <a:solidFill>
                  <a:srgbClr val="D9D9D9"/>
                </a:solidFill>
              </a:rPr>
              <a:t>스토리지를</a:t>
            </a:r>
            <a:r>
              <a:rPr lang="ko-KR" altLang="en-US" sz="1400" dirty="0">
                <a:solidFill>
                  <a:srgbClr val="D9D9D9"/>
                </a:solidFill>
              </a:rPr>
              <a:t> 인자로 받음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init</a:t>
            </a:r>
            <a:endParaRPr lang="en-US" altLang="ko" sz="1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 err="1">
                <a:solidFill>
                  <a:srgbClr val="D9D9D9"/>
                </a:solidFill>
              </a:rPr>
              <a:t>Contstructor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ko-KR" altLang="en-US" sz="1400" dirty="0">
                <a:solidFill>
                  <a:srgbClr val="D9D9D9"/>
                </a:solidFill>
              </a:rPr>
              <a:t> 배포 시 한 번만 실행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 main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fallback, entry point</a:t>
            </a:r>
            <a:r>
              <a:rPr lang="ko-KR" altLang="en-US" sz="1400" dirty="0">
                <a:solidFill>
                  <a:srgbClr val="D9D9D9"/>
                </a:solidFill>
              </a:rPr>
              <a:t> 없이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ko-KR" altLang="en-US" sz="1400" dirty="0">
                <a:solidFill>
                  <a:srgbClr val="D9D9D9"/>
                </a:solidFill>
              </a:rPr>
              <a:t> 호출 시 실행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return type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모든 </a:t>
            </a:r>
            <a:r>
              <a:rPr lang="en-US" altLang="ko-KR" sz="1400" dirty="0" err="1">
                <a:solidFill>
                  <a:srgbClr val="D9D9D9"/>
                </a:solidFill>
              </a:rPr>
              <a:t>entrypoint</a:t>
            </a:r>
            <a:r>
              <a:rPr lang="ko-KR" altLang="en-US" sz="1400" dirty="0">
                <a:solidFill>
                  <a:srgbClr val="D9D9D9"/>
                </a:solidFill>
              </a:rPr>
              <a:t>는 </a:t>
            </a:r>
            <a:r>
              <a:rPr lang="en-US" altLang="ko-KR" sz="1400" dirty="0">
                <a:solidFill>
                  <a:srgbClr val="D9D9D9"/>
                </a:solidFill>
              </a:rPr>
              <a:t>(operation list, storage)</a:t>
            </a:r>
            <a:r>
              <a:rPr lang="ko-KR" altLang="en-US" sz="1400" dirty="0" err="1">
                <a:solidFill>
                  <a:srgbClr val="D9D9D9"/>
                </a:solidFill>
              </a:rPr>
              <a:t>를</a:t>
            </a:r>
            <a:r>
              <a:rPr lang="ko-KR" altLang="en-US" sz="1400" dirty="0">
                <a:solidFill>
                  <a:srgbClr val="D9D9D9"/>
                </a:solidFill>
              </a:rPr>
              <a:t> 리턴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</a:t>
            </a:r>
            <a:r>
              <a:rPr lang="en-US" altLang="ko-KR" sz="1400" dirty="0">
                <a:solidFill>
                  <a:srgbClr val="D9D9D9"/>
                </a:solidFill>
              </a:rPr>
              <a:t>operation</a:t>
            </a:r>
            <a:r>
              <a:rPr lang="ko-KR" altLang="en-US" sz="1400" dirty="0">
                <a:solidFill>
                  <a:srgbClr val="D9D9D9"/>
                </a:solidFill>
              </a:rPr>
              <a:t>은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ko-KR" altLang="en-US" sz="1400" dirty="0">
                <a:solidFill>
                  <a:srgbClr val="D9D9D9"/>
                </a:solidFill>
              </a:rPr>
              <a:t> 수행 후 적용되어야 할 내부 </a:t>
            </a:r>
            <a:r>
              <a:rPr lang="en-US" altLang="ko-KR" sz="1400" dirty="0">
                <a:solidFill>
                  <a:srgbClr val="D9D9D9"/>
                </a:solidFill>
              </a:rPr>
              <a:t>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68598-6D5F-5848-98E9-74AB2EA91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958" y="709949"/>
            <a:ext cx="3998051" cy="42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45" y="121446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9" y="0"/>
            <a:ext cx="9211112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15;p31">
            <a:extLst>
              <a:ext uri="{FF2B5EF4-FFF2-40B4-BE49-F238E27FC236}">
                <a16:creationId xmlns:a16="http://schemas.microsoft.com/office/drawing/2014/main" id="{40975BED-9642-CF4F-A4D3-011B34D528F2}"/>
              </a:ext>
            </a:extLst>
          </p:cNvPr>
          <p:cNvSpPr txBox="1">
            <a:spLocks/>
          </p:cNvSpPr>
          <p:nvPr/>
        </p:nvSpPr>
        <p:spPr>
          <a:xfrm>
            <a:off x="477027" y="404233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altLang="ko" sz="1600" b="1" i="0" u="none" strike="noStrike" kern="0" cap="none" spc="0" normalizeH="0" baseline="0" noProof="0" dirty="0">
                <a:ln>
                  <a:noFill/>
                </a:ln>
                <a:solidFill>
                  <a:srgbClr val="9BD74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Contract Type</a:t>
            </a:r>
            <a:endParaRPr kumimoji="0" lang="ko" altLang="en-US" sz="1600" b="0" i="0" u="none" strike="noStrike" kern="0" cap="none" spc="0" normalizeH="0" baseline="0" noProof="0" dirty="0">
              <a:ln>
                <a:noFill/>
              </a:ln>
              <a:solidFill>
                <a:srgbClr val="9BD74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24566567-5B15-AA4D-B5E9-781AEFD7B6E4}"/>
              </a:ext>
            </a:extLst>
          </p:cNvPr>
          <p:cNvSpPr txBox="1">
            <a:spLocks/>
          </p:cNvSpPr>
          <p:nvPr/>
        </p:nvSpPr>
        <p:spPr>
          <a:xfrm>
            <a:off x="892972" y="595844"/>
            <a:ext cx="8251027" cy="227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Stateful accounts (vs. </a:t>
            </a:r>
            <a:r>
              <a:rPr kumimoji="0" lang="en-US" altLang="ko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UTxO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b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</a:t>
            </a:r>
            <a:r>
              <a:rPr kumimoji="0" lang="ko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 = Contracts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lang="en-US" altLang="ko" sz="1400" dirty="0">
                <a:solidFill>
                  <a:srgbClr val="D9D9D9"/>
                </a:solidFill>
              </a:rPr>
              <a:t>    Default(Implicit) Account: A pair of (</a:t>
            </a:r>
            <a:r>
              <a:rPr lang="en-US" altLang="ko" sz="1400" dirty="0" err="1">
                <a:solidFill>
                  <a:srgbClr val="D9D9D9"/>
                </a:solidFill>
              </a:rPr>
              <a:t>pk</a:t>
            </a:r>
            <a:r>
              <a:rPr lang="en-US" altLang="ko" sz="1400" dirty="0">
                <a:solidFill>
                  <a:srgbClr val="D9D9D9"/>
                </a:solidFill>
              </a:rPr>
              <a:t>, </a:t>
            </a:r>
            <a:r>
              <a:rPr lang="en-US" altLang="ko" sz="1400" dirty="0" err="1">
                <a:solidFill>
                  <a:srgbClr val="D9D9D9"/>
                </a:solidFill>
              </a:rPr>
              <a:t>sk</a:t>
            </a:r>
            <a:r>
              <a:rPr lang="en-US" altLang="ko" sz="1400" dirty="0">
                <a:solidFill>
                  <a:srgbClr val="D9D9D9"/>
                </a:solidFill>
              </a:rPr>
              <a:t>), Contracts with no executable code (tz1…, tz2…, tz3…)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en-US" altLang="ko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Originated Account: Contract, Contracts with executable code (KT…)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lang="en-US" altLang="ko" sz="1400" dirty="0">
                <a:solidFill>
                  <a:srgbClr val="D9D9D9"/>
                </a:solidFill>
              </a:rPr>
              <a:t>- Manager, Delegate, </a:t>
            </a:r>
            <a:r>
              <a:rPr lang="en-US" altLang="ko" sz="1400" dirty="0" err="1">
                <a:solidFill>
                  <a:srgbClr val="D9D9D9"/>
                </a:solidFill>
              </a:rPr>
              <a:t>Delegatable</a:t>
            </a:r>
            <a:r>
              <a:rPr lang="en-US" altLang="ko" sz="1400" dirty="0">
                <a:solidFill>
                  <a:srgbClr val="D9D9D9"/>
                </a:solidFill>
              </a:rPr>
              <a:t>, Spendable, ...</a:t>
            </a:r>
            <a:endParaRPr kumimoji="0" lang="en-US" altLang="ko" sz="14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F60CDE-042A-9544-BCA1-42B187D50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973" y="4123830"/>
            <a:ext cx="8078598" cy="7486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E638CB-CB93-C740-B685-140C83545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62" y="3316074"/>
            <a:ext cx="8078598" cy="7188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C6CA9B-0AF8-6543-967B-A177EF4FE8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973" y="2964065"/>
            <a:ext cx="8078598" cy="2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-10665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Contract Deploy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519B7C7B-425F-FB44-B87E-5770F91B5CCF}"/>
              </a:ext>
            </a:extLst>
          </p:cNvPr>
          <p:cNvSpPr txBox="1">
            <a:spLocks/>
          </p:cNvSpPr>
          <p:nvPr/>
        </p:nvSpPr>
        <p:spPr>
          <a:xfrm>
            <a:off x="391643" y="836014"/>
            <a:ext cx="8944865" cy="446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ts val="800"/>
            </a:pPr>
            <a:r>
              <a:rPr lang="ko-KR" altLang="en-US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컨트랙트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배포</a:t>
            </a:r>
            <a:endParaRPr lang="en-US" altLang="ko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liquidity </a:t>
            </a:r>
            <a:r>
              <a:rPr lang="en-US" altLang="ko-KR" sz="2400" b="1" dirty="0">
                <a:solidFill>
                  <a:schemeClr val="tx1"/>
                </a:solidFill>
              </a:rPr>
              <a:t>\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    --</a:t>
            </a:r>
            <a:r>
              <a:rPr lang="en-US" altLang="ko-KR" sz="2400" b="1" dirty="0" err="1">
                <a:solidFill>
                  <a:schemeClr val="tx1"/>
                </a:solidFill>
              </a:rPr>
              <a:t>tezos</a:t>
            </a:r>
            <a:r>
              <a:rPr lang="en-US" altLang="ko-KR" sz="2400" b="1" dirty="0">
                <a:solidFill>
                  <a:schemeClr val="tx1"/>
                </a:solidFill>
              </a:rPr>
              <a:t>-node localhost:8732 \</a:t>
            </a: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    --private-key </a:t>
            </a:r>
            <a:r>
              <a:rPr lang="en-US" sz="2400" dirty="0"/>
              <a:t>edsk2i…RG \</a:t>
            </a:r>
          </a:p>
          <a:p>
            <a:pPr algn="l">
              <a:lnSpc>
                <a:spcPct val="100000"/>
              </a:lnSpc>
              <a:buSzPts val="800"/>
            </a:pPr>
            <a:r>
              <a:rPr lang="en-US" sz="2400" dirty="0"/>
              <a:t>    --deploy ‘[“Moon”; “</a:t>
            </a:r>
            <a:r>
              <a:rPr lang="en-US" sz="2400" dirty="0" err="1"/>
              <a:t>Ahn</a:t>
            </a:r>
            <a:r>
              <a:rPr lang="en-US" sz="2400" dirty="0"/>
              <a:t>”; “Hong”]’</a:t>
            </a:r>
          </a:p>
          <a:p>
            <a:pPr algn="l">
              <a:lnSpc>
                <a:spcPct val="100000"/>
              </a:lnSpc>
              <a:buSzPts val="800"/>
            </a:pPr>
            <a:endParaRPr lang="en-US" altLang="ko-KR" sz="24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endParaRPr lang="en-US" altLang="ko-KR" sz="2400" b="1" dirty="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r>
              <a:rPr lang="en-US" altLang="ko-KR" sz="2400" b="1" dirty="0">
                <a:solidFill>
                  <a:schemeClr val="tx1"/>
                </a:solidFill>
              </a:rPr>
              <a:t>$ ~/.</a:t>
            </a:r>
            <a:r>
              <a:rPr lang="en-US" altLang="ko-KR" sz="2400" b="1" dirty="0" err="1">
                <a:solidFill>
                  <a:schemeClr val="tx1"/>
                </a:solidFill>
              </a:rPr>
              <a:t>opam</a:t>
            </a:r>
            <a:r>
              <a:rPr lang="en-US" altLang="ko-KR" sz="2400" b="1" dirty="0">
                <a:solidFill>
                  <a:schemeClr val="tx1"/>
                </a:solidFill>
              </a:rPr>
              <a:t>/liquidity/bin/liquidity  \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    --</a:t>
            </a:r>
            <a:r>
              <a:rPr lang="en-US" altLang="ko-KR" sz="2400" b="1" dirty="0" err="1">
                <a:solidFill>
                  <a:schemeClr val="tx1"/>
                </a:solidFill>
              </a:rPr>
              <a:t>tezos</a:t>
            </a:r>
            <a:r>
              <a:rPr lang="en-US" altLang="ko-KR" sz="2400" b="1" dirty="0">
                <a:solidFill>
                  <a:schemeClr val="tx1"/>
                </a:solidFill>
              </a:rPr>
              <a:t>-node localhost:8732 \</a:t>
            </a: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    --private-key </a:t>
            </a:r>
            <a:r>
              <a:rPr lang="en-US" sz="2400" dirty="0"/>
              <a:t>edsk2i…RG \</a:t>
            </a:r>
          </a:p>
          <a:p>
            <a:pPr algn="l">
              <a:lnSpc>
                <a:spcPct val="100000"/>
              </a:lnSpc>
              <a:buSzPts val="800"/>
            </a:pPr>
            <a:r>
              <a:rPr lang="en-US" sz="2400" dirty="0"/>
              <a:t>    --deploy ‘[“Moon”; “</a:t>
            </a:r>
            <a:r>
              <a:rPr lang="en-US" sz="2400" dirty="0" err="1"/>
              <a:t>Ahn</a:t>
            </a:r>
            <a:r>
              <a:rPr lang="en-US" sz="2400" dirty="0"/>
              <a:t>”; “Hong”]’</a:t>
            </a:r>
            <a:endParaRPr lang="en-US" altLang="ko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00000"/>
              </a:lnSpc>
              <a:buSzPts val="800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73B7D-5E9B-994B-8E87-9807CCD0A948}"/>
              </a:ext>
            </a:extLst>
          </p:cNvPr>
          <p:cNvSpPr/>
          <p:nvPr/>
        </p:nvSpPr>
        <p:spPr>
          <a:xfrm>
            <a:off x="391641" y="1214344"/>
            <a:ext cx="7010185" cy="16829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6FC297-D560-E441-8BF7-DC63193A6A09}"/>
              </a:ext>
            </a:extLst>
          </p:cNvPr>
          <p:cNvSpPr/>
          <p:nvPr/>
        </p:nvSpPr>
        <p:spPr>
          <a:xfrm>
            <a:off x="5996521" y="1727993"/>
            <a:ext cx="1352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800"/>
            </a:pP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Mac</a:t>
            </a:r>
            <a:endParaRPr lang="en-US" sz="4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A4FBD24-C12B-DE4E-B2E5-A020D692B8A0}"/>
              </a:ext>
            </a:extLst>
          </p:cNvPr>
          <p:cNvSpPr/>
          <p:nvPr/>
        </p:nvSpPr>
        <p:spPr>
          <a:xfrm>
            <a:off x="391641" y="3384081"/>
            <a:ext cx="7010185" cy="168292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E1C5E-85F5-9D47-A886-C312E8BAA70F}"/>
              </a:ext>
            </a:extLst>
          </p:cNvPr>
          <p:cNvSpPr/>
          <p:nvPr/>
        </p:nvSpPr>
        <p:spPr>
          <a:xfrm>
            <a:off x="5747632" y="3915274"/>
            <a:ext cx="15579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800"/>
            </a:pPr>
            <a:r>
              <a:rPr lang="en-US" altLang="ko-KR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Linux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9327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Contract Deploy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288283" y="3938845"/>
            <a:ext cx="7893191" cy="9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Injection Operation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oofh9z7GbVpApxhp3YsqsbgxDkLgHvAC2LWGjamSjCxhaCuufb2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Originated Account 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KT1U6jj2t2D5WdX3Ez3jKLdtWC96yTzBAAUW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B36F0C-60C5-634F-A55F-511BA50EC0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729"/>
          <a:stretch/>
        </p:blipFill>
        <p:spPr>
          <a:xfrm>
            <a:off x="333891" y="2540972"/>
            <a:ext cx="8366569" cy="833608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D0CEF1-5C57-7A47-93DF-73D2E163221D}"/>
              </a:ext>
            </a:extLst>
          </p:cNvPr>
          <p:cNvSpPr/>
          <p:nvPr/>
        </p:nvSpPr>
        <p:spPr>
          <a:xfrm>
            <a:off x="288283" y="2482021"/>
            <a:ext cx="8412177" cy="3660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112C3D-1130-1D4D-B45C-A03F3AB7E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2754" b="33601"/>
          <a:stretch/>
        </p:blipFill>
        <p:spPr>
          <a:xfrm>
            <a:off x="333890" y="3351209"/>
            <a:ext cx="8366569" cy="6972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7D842C-17DC-CD4F-94CB-10BA71410A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57" y="717009"/>
            <a:ext cx="7395195" cy="157813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A53A82-982F-3340-B24A-E7236581970E}"/>
              </a:ext>
            </a:extLst>
          </p:cNvPr>
          <p:cNvSpPr/>
          <p:nvPr/>
        </p:nvSpPr>
        <p:spPr>
          <a:xfrm>
            <a:off x="295151" y="1932097"/>
            <a:ext cx="7440802" cy="3461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3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Contract Deploy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398509" y="581059"/>
            <a:ext cx="7893191" cy="9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Injection Operation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oofh9z7GbVpApxhp3YsqsbgxDkLgHvAC2LWGjamSjCxhaCuufb2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Originated Account 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KT1U6jj2t2D5WdX3Ez3jKLdtWC96yTzBAAUW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4C54F-091F-7949-B036-CCBD0BA652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09" y="1543193"/>
            <a:ext cx="8409776" cy="32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47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5433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33891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>
                <a:solidFill>
                  <a:srgbClr val="9BD746"/>
                </a:solidFill>
              </a:rPr>
              <a:t>Contract Deploy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68" name="Google Shape;213;p31">
            <a:extLst>
              <a:ext uri="{FF2B5EF4-FFF2-40B4-BE49-F238E27FC236}">
                <a16:creationId xmlns:a16="http://schemas.microsoft.com/office/drawing/2014/main" id="{D8D4C701-23A6-534D-808F-EDF1D5F0FD41}"/>
              </a:ext>
            </a:extLst>
          </p:cNvPr>
          <p:cNvSpPr txBox="1">
            <a:spLocks/>
          </p:cNvSpPr>
          <p:nvPr/>
        </p:nvSpPr>
        <p:spPr>
          <a:xfrm>
            <a:off x="398509" y="581059"/>
            <a:ext cx="7893191" cy="959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Injection Operation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oofh9z7GbVpApxhp3YsqsbgxDkLgHvAC2LWGjamSjCxhaCuufb2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Originated Account  Hash</a:t>
            </a:r>
            <a:r>
              <a:rPr lang="en-US" altLang="ko" sz="1400" b="1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: </a:t>
            </a:r>
            <a:r>
              <a:rPr lang="en-US" sz="1400" dirty="0"/>
              <a:t>KT1U6jj2t2D5WdX3Ez3jKLdtWC96yTzBAAUW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FBE7E-AEA4-2440-B4B5-D0A5113412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10" y="1433397"/>
            <a:ext cx="8409776" cy="2538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EEDE5-93B0-7D4C-8916-26E66C1DD4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509" y="4063548"/>
            <a:ext cx="8409776" cy="9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65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16557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7" y="1085972"/>
            <a:ext cx="9248827" cy="381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Front-End Code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>
                <a:solidFill>
                  <a:schemeClr val="tx1"/>
                </a:solidFill>
              </a:rPr>
              <a:t>$ git clone \</a:t>
            </a:r>
            <a:br>
              <a:rPr lang="en-US" altLang="ko-KR" sz="2400" b="1" dirty="0">
                <a:solidFill>
                  <a:schemeClr val="tx1"/>
                </a:solidFill>
              </a:rPr>
            </a:br>
            <a:r>
              <a:rPr lang="en-US" altLang="ko-KR" sz="2400" b="1" dirty="0">
                <a:solidFill>
                  <a:schemeClr val="tx1"/>
                </a:solidFill>
              </a:rPr>
              <a:t>    https://</a:t>
            </a:r>
            <a:r>
              <a:rPr lang="en-US" altLang="ko-KR" sz="2400" b="1" dirty="0" err="1">
                <a:solidFill>
                  <a:schemeClr val="tx1"/>
                </a:solidFill>
              </a:rPr>
              <a:t>github.com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en-US" altLang="ko-KR" sz="2400" b="1" dirty="0" err="1">
                <a:solidFill>
                  <a:schemeClr val="tx1"/>
                </a:solidFill>
              </a:rPr>
              <a:t>mcwithimp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en-US" altLang="ko-KR" sz="2400" b="1" dirty="0" err="1">
                <a:solidFill>
                  <a:schemeClr val="tx1"/>
                </a:solidFill>
              </a:rPr>
              <a:t>tezos</a:t>
            </a:r>
            <a:r>
              <a:rPr lang="en-US" altLang="ko-KR" sz="2400" b="1" dirty="0">
                <a:solidFill>
                  <a:schemeClr val="tx1"/>
                </a:solidFill>
              </a:rPr>
              <a:t>-voting-</a:t>
            </a:r>
            <a:r>
              <a:rPr lang="en-US" altLang="ko-KR" sz="2400" b="1" dirty="0" err="1">
                <a:solidFill>
                  <a:schemeClr val="tx1"/>
                </a:solidFill>
              </a:rPr>
              <a:t>dapp.git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sz="1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Node Config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>
                <a:solidFill>
                  <a:schemeClr val="tx1"/>
                </a:solidFill>
              </a:rPr>
              <a:t>‘~/.</a:t>
            </a:r>
            <a:r>
              <a:rPr lang="en-US" altLang="ko-KR" sz="2400" b="1" dirty="0" err="1">
                <a:solidFill>
                  <a:schemeClr val="tx1"/>
                </a:solidFill>
              </a:rPr>
              <a:t>tezos</a:t>
            </a:r>
            <a:r>
              <a:rPr lang="en-US" altLang="ko-KR" sz="2400" b="1" dirty="0">
                <a:solidFill>
                  <a:schemeClr val="tx1"/>
                </a:solidFill>
              </a:rPr>
              <a:t>-node/</a:t>
            </a:r>
            <a:r>
              <a:rPr lang="en-US" altLang="ko-KR" sz="2400" b="1" dirty="0" err="1">
                <a:solidFill>
                  <a:schemeClr val="tx1"/>
                </a:solidFill>
              </a:rPr>
              <a:t>config.json</a:t>
            </a:r>
            <a:r>
              <a:rPr lang="en-US" altLang="ko-KR" sz="2400" b="1" dirty="0">
                <a:solidFill>
                  <a:schemeClr val="tx1"/>
                </a:solidFill>
              </a:rPr>
              <a:t>’ </a:t>
            </a:r>
            <a:r>
              <a:rPr lang="ko-KR" altLang="en-US" sz="2400" b="1" dirty="0">
                <a:solidFill>
                  <a:schemeClr val="tx1"/>
                </a:solidFill>
              </a:rPr>
              <a:t>파일 내용 아래와 같이 수정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sz="2400" dirty="0"/>
              <a:t>{ "</a:t>
            </a:r>
            <a:r>
              <a:rPr lang="en-US" sz="2400" dirty="0" err="1"/>
              <a:t>rpc</a:t>
            </a:r>
            <a:r>
              <a:rPr lang="en-US" sz="2400" dirty="0"/>
              <a:t>": { "listen-</a:t>
            </a:r>
            <a:r>
              <a:rPr lang="en-US" sz="2400" dirty="0" err="1"/>
              <a:t>addr</a:t>
            </a:r>
            <a:r>
              <a:rPr lang="en-US" sz="2400" dirty="0"/>
              <a:t>": "127.0.0.1:8732", "</a:t>
            </a:r>
            <a:r>
              <a:rPr lang="en-US" sz="2400" dirty="0" err="1"/>
              <a:t>cors</a:t>
            </a:r>
            <a:r>
              <a:rPr lang="en-US" sz="2400" dirty="0"/>
              <a:t>-origin": ["*"], "</a:t>
            </a:r>
            <a:r>
              <a:rPr lang="en-US" sz="2400" dirty="0" err="1"/>
              <a:t>cors</a:t>
            </a:r>
            <a:r>
              <a:rPr lang="en-US" sz="2400" dirty="0"/>
              <a:t>-headers": ["*"] }, "p2p": { "listen-</a:t>
            </a:r>
            <a:r>
              <a:rPr lang="en-US" sz="2400" dirty="0" err="1"/>
              <a:t>addr</a:t>
            </a:r>
            <a:r>
              <a:rPr lang="en-US" sz="2400" dirty="0"/>
              <a:t>": "[::]:9732" } }</a:t>
            </a: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6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16557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91338"/>
            <a:ext cx="8765638" cy="159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00000"/>
              </a:lnSpc>
              <a:buSzPts val="800"/>
            </a:pP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Valid Mnemonic</a:t>
            </a:r>
          </a:p>
          <a:p>
            <a:pPr algn="l">
              <a:lnSpc>
                <a:spcPct val="100000"/>
              </a:lnSpc>
              <a:buSzPts val="800"/>
            </a:pPr>
            <a:r>
              <a:rPr lang="en-US" altLang="ko" sz="2400" b="1" dirty="0">
                <a:solidFill>
                  <a:schemeClr val="tx1"/>
                </a:solidFill>
              </a:rPr>
              <a:t>$ cat ./tz1xx.json</a:t>
            </a:r>
            <a:endParaRPr lang="en-US" sz="24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sz="200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app.js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A6084-5231-0442-A4F1-29B4E6F093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193"/>
          <a:stretch/>
        </p:blipFill>
        <p:spPr>
          <a:xfrm>
            <a:off x="352424" y="2139483"/>
            <a:ext cx="8439151" cy="2906975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FC5465-2B4E-DA4E-B399-C3F9EA350139}"/>
              </a:ext>
            </a:extLst>
          </p:cNvPr>
          <p:cNvSpPr/>
          <p:nvPr/>
        </p:nvSpPr>
        <p:spPr>
          <a:xfrm>
            <a:off x="620278" y="2852908"/>
            <a:ext cx="8171297" cy="4973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66348E-6909-6F4B-9A42-83C5FA428C06}"/>
              </a:ext>
            </a:extLst>
          </p:cNvPr>
          <p:cNvSpPr/>
          <p:nvPr/>
        </p:nvSpPr>
        <p:spPr>
          <a:xfrm>
            <a:off x="795423" y="4251475"/>
            <a:ext cx="3276063" cy="2627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939242F-237F-0F41-ABB9-FB20FFCC6D65}"/>
              </a:ext>
            </a:extLst>
          </p:cNvPr>
          <p:cNvSpPr/>
          <p:nvPr/>
        </p:nvSpPr>
        <p:spPr>
          <a:xfrm>
            <a:off x="620278" y="2357489"/>
            <a:ext cx="5429459" cy="2547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4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216557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706677"/>
            <a:ext cx="8765638" cy="55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새 주소 생성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60FA6DC6-19D6-6E49-BD9A-A819C090E6CB}"/>
              </a:ext>
            </a:extLst>
          </p:cNvPr>
          <p:cNvSpPr txBox="1">
            <a:spLocks/>
          </p:cNvSpPr>
          <p:nvPr/>
        </p:nvSpPr>
        <p:spPr>
          <a:xfrm>
            <a:off x="232058" y="2711271"/>
            <a:ext cx="8765638" cy="2158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토큰 전송</a:t>
            </a:r>
            <a:endParaRPr lang="en-US" altLang="ko-KR" sz="2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2200" b="1" dirty="0">
                <a:solidFill>
                  <a:schemeClr val="tx1"/>
                </a:solidFill>
              </a:rPr>
              <a:t>$ </a:t>
            </a:r>
            <a:r>
              <a:rPr lang="en-US" sz="2200" dirty="0"/>
              <a:t>./</a:t>
            </a:r>
            <a:r>
              <a:rPr lang="en-US" sz="2200" dirty="0" err="1"/>
              <a:t>tezos</a:t>
            </a:r>
            <a:r>
              <a:rPr lang="en-US" sz="2200" dirty="0"/>
              <a:t>-client transfer 100 from </a:t>
            </a:r>
            <a:r>
              <a:rPr lang="en-US" sz="2200" dirty="0" err="1"/>
              <a:t>tezosCamp</a:t>
            </a:r>
            <a:r>
              <a:rPr lang="en-US" sz="2200" dirty="0"/>
              <a:t> to </a:t>
            </a:r>
            <a:r>
              <a:rPr lang="en-US" altLang="ko-KR" sz="2200" dirty="0"/>
              <a:t>\</a:t>
            </a:r>
            <a:r>
              <a:rPr lang="en-US" sz="2200" dirty="0"/>
              <a:t>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sz="2200" dirty="0"/>
              <a:t>    tz1b5YNxNrxAqc7hmAhD8vgtnxJnNZzMcz5M </a:t>
            </a:r>
            <a:r>
              <a:rPr lang="en-US" altLang="ko-KR" sz="2200" dirty="0"/>
              <a:t>\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sz="2200" dirty="0"/>
              <a:t>    --burn-cap 0.257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FB78F-C4C9-2F4D-8077-426D600C5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68" y="1208149"/>
            <a:ext cx="6413975" cy="136360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028D0C8-2680-0349-B6CF-B995F6C16EE7}"/>
              </a:ext>
            </a:extLst>
          </p:cNvPr>
          <p:cNvSpPr/>
          <p:nvPr/>
        </p:nvSpPr>
        <p:spPr>
          <a:xfrm>
            <a:off x="596958" y="2078737"/>
            <a:ext cx="3089518" cy="257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6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187752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72089"/>
            <a:ext cx="8765638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-KR" sz="24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index.html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수정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E1A94-1D75-1648-987E-18956C468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304" y="1176129"/>
            <a:ext cx="8627392" cy="100790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FC5465-2B4E-DA4E-B399-C3F9EA350139}"/>
              </a:ext>
            </a:extLst>
          </p:cNvPr>
          <p:cNvSpPr/>
          <p:nvPr/>
        </p:nvSpPr>
        <p:spPr>
          <a:xfrm>
            <a:off x="546458" y="1578197"/>
            <a:ext cx="8434938" cy="2292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D2B88B-FE0A-C54C-AB29-1718002508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062" y="2373419"/>
            <a:ext cx="3319808" cy="2536674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DA1A98-7273-0845-97E4-1C24F85071F6}"/>
              </a:ext>
            </a:extLst>
          </p:cNvPr>
          <p:cNvSpPr/>
          <p:nvPr/>
        </p:nvSpPr>
        <p:spPr>
          <a:xfrm>
            <a:off x="1358212" y="2718481"/>
            <a:ext cx="571506" cy="164139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45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187752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72089"/>
            <a:ext cx="8765638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투표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634566-79DB-4648-B7E9-B3EB7FFFD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34" y="1171131"/>
            <a:ext cx="5992315" cy="26019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904603-E7AD-7F40-A237-61AD5DCCC066}"/>
              </a:ext>
            </a:extLst>
          </p:cNvPr>
          <p:cNvSpPr/>
          <p:nvPr/>
        </p:nvSpPr>
        <p:spPr>
          <a:xfrm>
            <a:off x="397408" y="3059288"/>
            <a:ext cx="2047409" cy="6413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59CDDE-2A3F-1B4E-9A73-4D60A1885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08" y="3991772"/>
            <a:ext cx="5984141" cy="930395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40D08D-D592-764C-BAC2-B943D15D1BDA}"/>
              </a:ext>
            </a:extLst>
          </p:cNvPr>
          <p:cNvSpPr/>
          <p:nvPr/>
        </p:nvSpPr>
        <p:spPr>
          <a:xfrm>
            <a:off x="511307" y="4407521"/>
            <a:ext cx="5725864" cy="1941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F1DA64-CE9A-664C-A533-22B2FF2AE7F1}"/>
              </a:ext>
            </a:extLst>
          </p:cNvPr>
          <p:cNvCxnSpPr>
            <a:cxnSpLocks/>
          </p:cNvCxnSpPr>
          <p:nvPr/>
        </p:nvCxnSpPr>
        <p:spPr>
          <a:xfrm>
            <a:off x="2444817" y="3600450"/>
            <a:ext cx="1384233" cy="8070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77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187752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73878" y="1860037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72089"/>
            <a:ext cx="8765638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투표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2886E-3E8B-D140-A064-E19BE7B937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348"/>
          <a:stretch/>
        </p:blipFill>
        <p:spPr>
          <a:xfrm>
            <a:off x="283936" y="1187236"/>
            <a:ext cx="8649457" cy="8091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904603-E7AD-7F40-A237-61AD5DCCC066}"/>
              </a:ext>
            </a:extLst>
          </p:cNvPr>
          <p:cNvSpPr/>
          <p:nvPr/>
        </p:nvSpPr>
        <p:spPr>
          <a:xfrm>
            <a:off x="390222" y="1592670"/>
            <a:ext cx="5404788" cy="2214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5AB45B-782F-654E-8EC2-58D5749B68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1815"/>
          <a:stretch/>
        </p:blipFill>
        <p:spPr>
          <a:xfrm>
            <a:off x="283936" y="2104109"/>
            <a:ext cx="6094004" cy="813074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4C18E1E-B7AA-D34D-B9AC-32699A9995FD}"/>
              </a:ext>
            </a:extLst>
          </p:cNvPr>
          <p:cNvSpPr/>
          <p:nvPr/>
        </p:nvSpPr>
        <p:spPr>
          <a:xfrm>
            <a:off x="283936" y="2552635"/>
            <a:ext cx="3133634" cy="2176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AAC668-C8DD-F444-B134-6FD042C25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785" y="3114563"/>
            <a:ext cx="5270500" cy="20193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40D08D-D592-764C-BAC2-B943D15D1BDA}"/>
              </a:ext>
            </a:extLst>
          </p:cNvPr>
          <p:cNvSpPr/>
          <p:nvPr/>
        </p:nvSpPr>
        <p:spPr>
          <a:xfrm>
            <a:off x="7941905" y="3693065"/>
            <a:ext cx="527726" cy="10270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9A94DB4-40C0-C646-A8BF-845CC53A39CF}"/>
              </a:ext>
            </a:extLst>
          </p:cNvPr>
          <p:cNvCxnSpPr>
            <a:cxnSpLocks/>
          </p:cNvCxnSpPr>
          <p:nvPr/>
        </p:nvCxnSpPr>
        <p:spPr>
          <a:xfrm>
            <a:off x="3417570" y="2663938"/>
            <a:ext cx="4524335" cy="10291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06AD2-459E-9E41-864A-7A2D1E90C717}"/>
              </a:ext>
            </a:extLst>
          </p:cNvPr>
          <p:cNvCxnSpPr>
            <a:cxnSpLocks/>
          </p:cNvCxnSpPr>
          <p:nvPr/>
        </p:nvCxnSpPr>
        <p:spPr>
          <a:xfrm flipH="1">
            <a:off x="448434" y="1860037"/>
            <a:ext cx="1074730" cy="6706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5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45" y="121446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9" y="0"/>
            <a:ext cx="9211112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31">
            <a:extLst>
              <a:ext uri="{FF2B5EF4-FFF2-40B4-BE49-F238E27FC236}">
                <a16:creationId xmlns:a16="http://schemas.microsoft.com/office/drawing/2014/main" id="{A1758FCC-4587-4547-A0CB-61065F6EE998}"/>
              </a:ext>
            </a:extLst>
          </p:cNvPr>
          <p:cNvSpPr txBox="1">
            <a:spLocks/>
          </p:cNvSpPr>
          <p:nvPr/>
        </p:nvSpPr>
        <p:spPr>
          <a:xfrm>
            <a:off x="545202" y="433655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altLang="ko" sz="1600" b="1" i="0" u="none" strike="noStrike" kern="0" cap="none" spc="0" normalizeH="0" baseline="0" noProof="0" dirty="0">
                <a:ln>
                  <a:noFill/>
                </a:ln>
                <a:solidFill>
                  <a:srgbClr val="9BD74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Contract Type</a:t>
            </a:r>
            <a:endParaRPr kumimoji="0" lang="ko" altLang="en-US" sz="1600" b="0" i="0" u="none" strike="noStrike" kern="0" cap="none" spc="0" normalizeH="0" baseline="0" noProof="0" dirty="0">
              <a:ln>
                <a:noFill/>
              </a:ln>
              <a:solidFill>
                <a:srgbClr val="9BD74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213;p31">
            <a:extLst>
              <a:ext uri="{FF2B5EF4-FFF2-40B4-BE49-F238E27FC236}">
                <a16:creationId xmlns:a16="http://schemas.microsoft.com/office/drawing/2014/main" id="{0EB6B037-7324-7747-ABE0-116950FC5245}"/>
              </a:ext>
            </a:extLst>
          </p:cNvPr>
          <p:cNvSpPr txBox="1">
            <a:spLocks/>
          </p:cNvSpPr>
          <p:nvPr/>
        </p:nvSpPr>
        <p:spPr>
          <a:xfrm>
            <a:off x="856833" y="762460"/>
            <a:ext cx="7536300" cy="144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tabLst/>
              <a:defRPr/>
            </a:pPr>
            <a:r>
              <a:rPr lang="en-US" altLang="ko" sz="1400" dirty="0">
                <a:solidFill>
                  <a:srgbClr val="D9D9D9"/>
                </a:solidFill>
              </a:rPr>
              <a:t>- Manager, Delegate, </a:t>
            </a:r>
            <a:r>
              <a:rPr lang="en-US" altLang="ko" sz="1400" dirty="0" err="1">
                <a:solidFill>
                  <a:srgbClr val="D9D9D9"/>
                </a:solidFill>
              </a:rPr>
              <a:t>Delegatable</a:t>
            </a:r>
            <a:r>
              <a:rPr lang="en-US" altLang="ko" sz="1400" dirty="0">
                <a:solidFill>
                  <a:srgbClr val="D9D9D9"/>
                </a:solidFill>
              </a:rPr>
              <a:t>, Spendable</a:t>
            </a:r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tabLst/>
              <a:defRPr/>
            </a:pPr>
            <a:r>
              <a:rPr lang="en-US" sz="1400" dirty="0"/>
              <a:t>- </a:t>
            </a:r>
            <a:r>
              <a:rPr lang="ko-KR" altLang="en-US" sz="1400" dirty="0"/>
              <a:t>베이킹은 </a:t>
            </a:r>
            <a:r>
              <a:rPr lang="en-US" altLang="ko-KR" sz="1400" dirty="0"/>
              <a:t>implicit account</a:t>
            </a:r>
            <a:r>
              <a:rPr lang="ko-KR" altLang="en-US" sz="1400" dirty="0"/>
              <a:t>로만 가능 </a:t>
            </a:r>
            <a:r>
              <a:rPr lang="en-US" altLang="ko-KR" sz="1400" dirty="0"/>
              <a:t>(security deposit)</a:t>
            </a:r>
            <a:endParaRPr lang="en-US" sz="1400" dirty="0"/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tabLst/>
              <a:defRPr/>
            </a:pPr>
            <a:r>
              <a:rPr lang="en-US" altLang="ko-KR" sz="1400" dirty="0"/>
              <a:t>- </a:t>
            </a:r>
            <a:r>
              <a:rPr lang="en-US" sz="1400" dirty="0"/>
              <a:t>Implicit account</a:t>
            </a:r>
            <a:r>
              <a:rPr lang="ko-KR" altLang="en-US" sz="1400" dirty="0"/>
              <a:t>는 </a:t>
            </a:r>
            <a:r>
              <a:rPr lang="en-US" altLang="ko-KR" sz="1400" dirty="0"/>
              <a:t>delegate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설정할 수 없음</a:t>
            </a:r>
            <a:endParaRPr lang="en-US" sz="1400" dirty="0"/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tabLst/>
              <a:defRPr/>
            </a:pPr>
            <a:r>
              <a:rPr lang="en-US" sz="1400" dirty="0"/>
              <a:t>- </a:t>
            </a:r>
            <a:r>
              <a:rPr lang="ko-KR" altLang="en-US" sz="1400" dirty="0"/>
              <a:t>위임</a:t>
            </a:r>
            <a:r>
              <a:rPr lang="en-US" altLang="ko-KR" sz="1400" dirty="0"/>
              <a:t>(delegation)</a:t>
            </a:r>
            <a:r>
              <a:rPr lang="ko-KR" altLang="en-US" sz="1400" dirty="0"/>
              <a:t>은 </a:t>
            </a:r>
            <a:r>
              <a:rPr lang="en-US" altLang="ko-KR" sz="1400" dirty="0"/>
              <a:t>originated account(KT…)</a:t>
            </a:r>
            <a:r>
              <a:rPr lang="ko-KR" altLang="en-US" sz="1400" dirty="0"/>
              <a:t>의 </a:t>
            </a:r>
            <a:r>
              <a:rPr lang="en-US" altLang="ko-KR" sz="1400" dirty="0"/>
              <a:t>balance</a:t>
            </a:r>
            <a:r>
              <a:rPr lang="ko-KR" altLang="en-US" sz="1400" dirty="0"/>
              <a:t>로만 가능</a:t>
            </a:r>
            <a:endParaRPr lang="en-US" altLang="ko" sz="1400" dirty="0">
              <a:solidFill>
                <a:srgbClr val="D9D9D9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5C9F5D-4D55-EA45-ADA0-49F2ADE0C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586"/>
          <a:stretch/>
        </p:blipFill>
        <p:spPr>
          <a:xfrm>
            <a:off x="3987463" y="2525894"/>
            <a:ext cx="2507556" cy="12179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223C29-369E-EA45-AB42-99C99775CB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7880" y="1098130"/>
            <a:ext cx="2507555" cy="4073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291FF8-FD9F-974F-9502-13D4959F57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1506"/>
          <a:stretch/>
        </p:blipFill>
        <p:spPr>
          <a:xfrm>
            <a:off x="3987463" y="4002455"/>
            <a:ext cx="2507556" cy="11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6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187752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73878" y="1860037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1257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89512" y="373848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672089"/>
            <a:ext cx="8765638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투표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06AD2-459E-9E41-864A-7A2D1E90C717}"/>
              </a:ext>
            </a:extLst>
          </p:cNvPr>
          <p:cNvCxnSpPr>
            <a:cxnSpLocks/>
          </p:cNvCxnSpPr>
          <p:nvPr/>
        </p:nvCxnSpPr>
        <p:spPr>
          <a:xfrm flipH="1">
            <a:off x="1438004" y="4304473"/>
            <a:ext cx="1074730" cy="6706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6BA8696-2DA9-9045-BF0D-8894171D4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77" y="1178465"/>
            <a:ext cx="8192923" cy="377350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904603-E7AD-7F40-A237-61AD5DCCC066}"/>
              </a:ext>
            </a:extLst>
          </p:cNvPr>
          <p:cNvSpPr/>
          <p:nvPr/>
        </p:nvSpPr>
        <p:spPr>
          <a:xfrm>
            <a:off x="3941703" y="1197246"/>
            <a:ext cx="3830697" cy="2264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60E31C8-E775-E54C-AB8E-46C77A4AF045}"/>
              </a:ext>
            </a:extLst>
          </p:cNvPr>
          <p:cNvSpPr/>
          <p:nvPr/>
        </p:nvSpPr>
        <p:spPr>
          <a:xfrm>
            <a:off x="3918843" y="2322485"/>
            <a:ext cx="2744848" cy="4980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7C9E78-D281-AC4C-85D4-95CC0CF73441}"/>
              </a:ext>
            </a:extLst>
          </p:cNvPr>
          <p:cNvSpPr/>
          <p:nvPr/>
        </p:nvSpPr>
        <p:spPr>
          <a:xfrm>
            <a:off x="379576" y="4689642"/>
            <a:ext cx="8192923" cy="2280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" y="187752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73878" y="1860037"/>
            <a:ext cx="6490935" cy="15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5829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172969" y="475199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600" b="1" dirty="0" err="1">
                <a:solidFill>
                  <a:srgbClr val="9BD746"/>
                </a:solidFill>
              </a:rPr>
              <a:t>Tezos</a:t>
            </a:r>
            <a:r>
              <a:rPr lang="en-US" sz="1600" b="1" dirty="0">
                <a:solidFill>
                  <a:srgbClr val="9BD746"/>
                </a:solidFill>
              </a:rPr>
              <a:t> Voting </a:t>
            </a:r>
            <a:r>
              <a:rPr lang="en-US" sz="1600" b="1" dirty="0" err="1">
                <a:solidFill>
                  <a:srgbClr val="9BD746"/>
                </a:solidFill>
              </a:rPr>
              <a:t>Dapp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8" name="Google Shape;213;p31">
            <a:extLst>
              <a:ext uri="{FF2B5EF4-FFF2-40B4-BE49-F238E27FC236}">
                <a16:creationId xmlns:a16="http://schemas.microsoft.com/office/drawing/2014/main" id="{F7FC78AB-C73C-6248-9537-BFC51D423A46}"/>
              </a:ext>
            </a:extLst>
          </p:cNvPr>
          <p:cNvSpPr txBox="1">
            <a:spLocks/>
          </p:cNvSpPr>
          <p:nvPr/>
        </p:nvSpPr>
        <p:spPr>
          <a:xfrm>
            <a:off x="232058" y="935823"/>
            <a:ext cx="8765638" cy="49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투표</a:t>
            </a:r>
            <a:endParaRPr lang="en-US" altLang="ko-KR" sz="2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60E31C8-E775-E54C-AB8E-46C77A4AF045}"/>
              </a:ext>
            </a:extLst>
          </p:cNvPr>
          <p:cNvSpPr/>
          <p:nvPr/>
        </p:nvSpPr>
        <p:spPr>
          <a:xfrm>
            <a:off x="3918843" y="2368205"/>
            <a:ext cx="2744848" cy="4980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7CA466-4D79-9E4D-9523-489A4C5E4A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96" y="1515892"/>
            <a:ext cx="8471989" cy="2238266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47C9E78-D281-AC4C-85D4-95CC0CF73441}"/>
              </a:ext>
            </a:extLst>
          </p:cNvPr>
          <p:cNvSpPr/>
          <p:nvPr/>
        </p:nvSpPr>
        <p:spPr>
          <a:xfrm>
            <a:off x="370005" y="3004701"/>
            <a:ext cx="2818965" cy="37857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0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" name="Google Shape;37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21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CC58D705-31CB-6F42-8DC9-6986E9DF2F85}"/>
              </a:ext>
            </a:extLst>
          </p:cNvPr>
          <p:cNvSpPr txBox="1">
            <a:spLocks/>
          </p:cNvSpPr>
          <p:nvPr/>
        </p:nvSpPr>
        <p:spPr>
          <a:xfrm>
            <a:off x="545202" y="59875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Origination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1D43E5ED-F1E2-3645-8817-7DECB8B49D54}"/>
              </a:ext>
            </a:extLst>
          </p:cNvPr>
          <p:cNvSpPr txBox="1">
            <a:spLocks/>
          </p:cNvSpPr>
          <p:nvPr/>
        </p:nvSpPr>
        <p:spPr>
          <a:xfrm>
            <a:off x="930125" y="957316"/>
            <a:ext cx="7536300" cy="1343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en-US" altLang="ko-KR" sz="1400" dirty="0">
                <a:solidFill>
                  <a:srgbClr val="D9D9D9"/>
                </a:solidFill>
              </a:rPr>
              <a:t>(KT1…)</a:t>
            </a:r>
            <a:r>
              <a:rPr lang="ko-KR" altLang="en-US" sz="1400" dirty="0" err="1">
                <a:solidFill>
                  <a:srgbClr val="D9D9D9"/>
                </a:solidFill>
              </a:rPr>
              <a:t>를</a:t>
            </a:r>
            <a:r>
              <a:rPr lang="ko-KR" altLang="en-US" sz="1400" dirty="0">
                <a:solidFill>
                  <a:srgbClr val="D9D9D9"/>
                </a:solidFill>
              </a:rPr>
              <a:t> 생성 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코드와 스토리지 초기값을 명시</a:t>
            </a:r>
            <a:endParaRPr lang="en-US" altLang="ko" sz="1400" dirty="0">
              <a:solidFill>
                <a:srgbClr val="D9D9D9"/>
              </a:solidFill>
            </a:endParaRP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Active</a:t>
            </a:r>
            <a:r>
              <a:rPr lang="ko-KR" altLang="en-US" sz="1400" dirty="0">
                <a:solidFill>
                  <a:srgbClr val="D9D9D9"/>
                </a:solidFill>
              </a:rPr>
              <a:t>한 상태를 유지하기 위해서는</a:t>
            </a:r>
            <a:r>
              <a:rPr lang="en-US" altLang="ko-KR" sz="1400" dirty="0">
                <a:solidFill>
                  <a:srgbClr val="D9D9D9"/>
                </a:solidFill>
              </a:rPr>
              <a:t> balance</a:t>
            </a:r>
            <a:r>
              <a:rPr lang="ko-KR" altLang="en-US" sz="1400" dirty="0">
                <a:solidFill>
                  <a:srgbClr val="D9D9D9"/>
                </a:solidFill>
              </a:rPr>
              <a:t>가 </a:t>
            </a:r>
            <a:r>
              <a:rPr lang="en-US" altLang="ko-KR" sz="1400" dirty="0">
                <a:solidFill>
                  <a:srgbClr val="D9D9D9"/>
                </a:solidFill>
              </a:rPr>
              <a:t>1 </a:t>
            </a:r>
            <a:r>
              <a:rPr lang="en-US" altLang="ko-KR" sz="1400" dirty="0" err="1">
                <a:solidFill>
                  <a:srgbClr val="D9D9D9"/>
                </a:solidFill>
              </a:rPr>
              <a:t>tez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이상이어야 함</a:t>
            </a:r>
            <a:endParaRPr lang="en-US" altLang="ko-KR" sz="1400" dirty="0">
              <a:solidFill>
                <a:srgbClr val="D9D9D9"/>
              </a:solidFill>
            </a:endParaRPr>
          </a:p>
        </p:txBody>
      </p:sp>
      <p:sp>
        <p:nvSpPr>
          <p:cNvPr id="16" name="Google Shape;215;p31">
            <a:extLst>
              <a:ext uri="{FF2B5EF4-FFF2-40B4-BE49-F238E27FC236}">
                <a16:creationId xmlns:a16="http://schemas.microsoft.com/office/drawing/2014/main" id="{6D7ED051-20F2-2B48-99D9-4BED645E24E0}"/>
              </a:ext>
            </a:extLst>
          </p:cNvPr>
          <p:cNvSpPr txBox="1">
            <a:spLocks/>
          </p:cNvSpPr>
          <p:nvPr/>
        </p:nvSpPr>
        <p:spPr>
          <a:xfrm>
            <a:off x="545202" y="250136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Transaction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7" name="Google Shape;213;p31">
            <a:extLst>
              <a:ext uri="{FF2B5EF4-FFF2-40B4-BE49-F238E27FC236}">
                <a16:creationId xmlns:a16="http://schemas.microsoft.com/office/drawing/2014/main" id="{12525075-6571-4845-8362-A6151F89398B}"/>
              </a:ext>
            </a:extLst>
          </p:cNvPr>
          <p:cNvSpPr txBox="1">
            <a:spLocks/>
          </p:cNvSpPr>
          <p:nvPr/>
        </p:nvSpPr>
        <p:spPr>
          <a:xfrm>
            <a:off x="930125" y="2868314"/>
            <a:ext cx="7536300" cy="160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en-US" altLang="ko-KR" sz="1400" dirty="0">
                <a:solidFill>
                  <a:srgbClr val="D9D9D9"/>
                </a:solidFill>
              </a:rPr>
              <a:t>(account)</a:t>
            </a:r>
            <a:r>
              <a:rPr lang="ko-KR" altLang="en-US" sz="1400" dirty="0">
                <a:solidFill>
                  <a:srgbClr val="D9D9D9"/>
                </a:solidFill>
              </a:rPr>
              <a:t>간 이동하는 </a:t>
            </a:r>
            <a:r>
              <a:rPr lang="ko-KR" altLang="en-US" sz="1400" dirty="0" err="1">
                <a:solidFill>
                  <a:srgbClr val="D9D9D9"/>
                </a:solidFill>
              </a:rPr>
              <a:t>메세지</a:t>
            </a:r>
            <a:r>
              <a:rPr lang="ko-KR" altLang="en-US" sz="1400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en-US" altLang="ko-KR" sz="1400" dirty="0" err="1">
                <a:solidFill>
                  <a:srgbClr val="D9D9D9"/>
                </a:solidFill>
              </a:rPr>
              <a:t>tz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⇄ </a:t>
            </a:r>
            <a:r>
              <a:rPr lang="en-US" altLang="ko-KR" sz="1400" dirty="0" err="1">
                <a:solidFill>
                  <a:srgbClr val="D9D9D9"/>
                </a:solidFill>
              </a:rPr>
              <a:t>tz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en-US" altLang="ko-KR" sz="1400" dirty="0" err="1">
                <a:solidFill>
                  <a:srgbClr val="D9D9D9"/>
                </a:solidFill>
              </a:rPr>
              <a:t>kt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⇄ </a:t>
            </a:r>
            <a:r>
              <a:rPr lang="en-US" altLang="ko-KR" sz="1400" dirty="0" err="1">
                <a:solidFill>
                  <a:srgbClr val="D9D9D9"/>
                </a:solidFill>
              </a:rPr>
              <a:t>kt</a:t>
            </a:r>
            <a:r>
              <a:rPr lang="en-US" altLang="ko-KR" sz="1400" dirty="0">
                <a:solidFill>
                  <a:srgbClr val="D9D9D9"/>
                </a:solidFill>
              </a:rPr>
              <a:t>, </a:t>
            </a:r>
            <a:r>
              <a:rPr lang="en-US" altLang="ko-KR" sz="1400" dirty="0" err="1">
                <a:solidFill>
                  <a:srgbClr val="D9D9D9"/>
                </a:solidFill>
              </a:rPr>
              <a:t>tz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ko-KR" altLang="en-US" sz="1400" dirty="0">
                <a:solidFill>
                  <a:srgbClr val="D9D9D9"/>
                </a:solidFill>
              </a:rPr>
              <a:t>⇄ </a:t>
            </a:r>
            <a:r>
              <a:rPr lang="en-US" altLang="ko-KR" sz="1400" dirty="0">
                <a:solidFill>
                  <a:srgbClr val="D9D9D9"/>
                </a:solidFill>
              </a:rPr>
              <a:t> </a:t>
            </a:r>
            <a:r>
              <a:rPr lang="en-US" altLang="ko-KR" sz="1400" dirty="0" err="1">
                <a:solidFill>
                  <a:srgbClr val="D9D9D9"/>
                </a:solidFill>
              </a:rPr>
              <a:t>kt</a:t>
            </a:r>
            <a:r>
              <a:rPr lang="en-US" altLang="ko-KR" sz="1400" dirty="0">
                <a:solidFill>
                  <a:srgbClr val="D9D9D9"/>
                </a:solidFill>
              </a:rPr>
              <a:t>) 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" sz="1400" dirty="0">
                <a:solidFill>
                  <a:srgbClr val="D9D9D9"/>
                </a:solidFill>
              </a:rPr>
              <a:t>Manager</a:t>
            </a:r>
            <a:r>
              <a:rPr lang="ko-KR" altLang="en-US" sz="1400" dirty="0">
                <a:solidFill>
                  <a:srgbClr val="D9D9D9"/>
                </a:solidFill>
              </a:rPr>
              <a:t>의 비밀키로 디지털 서명이 이루어져야 함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</a:t>
            </a:r>
            <a:r>
              <a:rPr lang="ko-KR" altLang="en-US" sz="1400" dirty="0">
                <a:solidFill>
                  <a:srgbClr val="D9D9D9"/>
                </a:solidFill>
              </a:rPr>
              <a:t>스마트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</a:t>
            </a:r>
            <a:r>
              <a:rPr lang="ko-KR" altLang="en-US" sz="1400" dirty="0">
                <a:solidFill>
                  <a:srgbClr val="D9D9D9"/>
                </a:solidFill>
              </a:rPr>
              <a:t> 호출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- replay attack</a:t>
            </a:r>
            <a:r>
              <a:rPr lang="ko-KR" altLang="en-US" sz="1400" dirty="0">
                <a:solidFill>
                  <a:srgbClr val="D9D9D9"/>
                </a:solidFill>
              </a:rPr>
              <a:t>을 방지하기 위한 </a:t>
            </a:r>
            <a:r>
              <a:rPr lang="en-US" altLang="ko-KR" sz="1400" dirty="0">
                <a:solidFill>
                  <a:srgbClr val="D9D9D9"/>
                </a:solidFill>
              </a:rPr>
              <a:t>counter</a:t>
            </a:r>
          </a:p>
        </p:txBody>
      </p:sp>
    </p:spTree>
    <p:extLst>
      <p:ext uri="{BB962C8B-B14F-4D97-AF65-F5344CB8AC3E}">
        <p14:creationId xmlns:p14="http://schemas.microsoft.com/office/powerpoint/2010/main" val="367963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987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31">
            <a:extLst>
              <a:ext uri="{FF2B5EF4-FFF2-40B4-BE49-F238E27FC236}">
                <a16:creationId xmlns:a16="http://schemas.microsoft.com/office/drawing/2014/main" id="{B1924FE0-BE6F-B64F-99B6-7AAAA1F9DBFF}"/>
              </a:ext>
            </a:extLst>
          </p:cNvPr>
          <p:cNvSpPr txBox="1">
            <a:spLocks/>
          </p:cNvSpPr>
          <p:nvPr/>
        </p:nvSpPr>
        <p:spPr>
          <a:xfrm>
            <a:off x="468638" y="45620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Language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9" name="Google Shape;213;p31">
            <a:extLst>
              <a:ext uri="{FF2B5EF4-FFF2-40B4-BE49-F238E27FC236}">
                <a16:creationId xmlns:a16="http://schemas.microsoft.com/office/drawing/2014/main" id="{D87F043B-CEF3-C543-94F0-91125592421A}"/>
              </a:ext>
            </a:extLst>
          </p:cNvPr>
          <p:cNvSpPr txBox="1">
            <a:spLocks/>
          </p:cNvSpPr>
          <p:nvPr/>
        </p:nvSpPr>
        <p:spPr>
          <a:xfrm>
            <a:off x="803850" y="739936"/>
            <a:ext cx="7536300" cy="265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Native language(compile target, run in VM): Michelson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DSL(Domain Specific Language) for automated escrow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stack based    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strict static type checking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support formal verification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human readable (high level constructs)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" sz="1400" dirty="0">
                <a:solidFill>
                  <a:srgbClr val="D9D9D9"/>
                </a:solidFill>
              </a:rPr>
              <a:t>High level language</a:t>
            </a:r>
            <a:br>
              <a:rPr lang="en-US" altLang="ko" sz="1400" dirty="0">
                <a:solidFill>
                  <a:srgbClr val="D9D9D9"/>
                </a:solidFill>
              </a:rPr>
            </a:br>
            <a:r>
              <a:rPr lang="en-US" altLang="ko" sz="1400" dirty="0">
                <a:solidFill>
                  <a:srgbClr val="D9D9D9"/>
                </a:solidFill>
              </a:rPr>
              <a:t>    Liquidity, Haskell, fi, ergo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7F75CC-5CC2-6043-A4B4-B182DCEFD6B5}"/>
              </a:ext>
            </a:extLst>
          </p:cNvPr>
          <p:cNvSpPr/>
          <p:nvPr/>
        </p:nvSpPr>
        <p:spPr>
          <a:xfrm>
            <a:off x="2286000" y="11252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EE4DC-E007-0742-ACDD-746892276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571" y="1552500"/>
            <a:ext cx="4572000" cy="3591000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6E15654-B6F3-C242-BEC0-11E00ACE4F10}"/>
              </a:ext>
            </a:extLst>
          </p:cNvPr>
          <p:cNvSpPr/>
          <p:nvPr/>
        </p:nvSpPr>
        <p:spPr>
          <a:xfrm>
            <a:off x="6357097" y="2908365"/>
            <a:ext cx="1150608" cy="1813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32CAFB-33C2-6B4D-8D08-031407FDF81E}"/>
              </a:ext>
            </a:extLst>
          </p:cNvPr>
          <p:cNvSpPr/>
          <p:nvPr/>
        </p:nvSpPr>
        <p:spPr>
          <a:xfrm>
            <a:off x="5915892" y="4209205"/>
            <a:ext cx="721554" cy="18134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3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31">
            <a:extLst>
              <a:ext uri="{FF2B5EF4-FFF2-40B4-BE49-F238E27FC236}">
                <a16:creationId xmlns:a16="http://schemas.microsoft.com/office/drawing/2014/main" id="{B1924FE0-BE6F-B64F-99B6-7AAAA1F9DBFF}"/>
              </a:ext>
            </a:extLst>
          </p:cNvPr>
          <p:cNvSpPr txBox="1">
            <a:spLocks/>
          </p:cNvSpPr>
          <p:nvPr/>
        </p:nvSpPr>
        <p:spPr>
          <a:xfrm>
            <a:off x="468638" y="45620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Language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9" name="Google Shape;213;p31">
            <a:extLst>
              <a:ext uri="{FF2B5EF4-FFF2-40B4-BE49-F238E27FC236}">
                <a16:creationId xmlns:a16="http://schemas.microsoft.com/office/drawing/2014/main" id="{D87F043B-CEF3-C543-94F0-91125592421A}"/>
              </a:ext>
            </a:extLst>
          </p:cNvPr>
          <p:cNvSpPr txBox="1">
            <a:spLocks/>
          </p:cNvSpPr>
          <p:nvPr/>
        </p:nvSpPr>
        <p:spPr>
          <a:xfrm>
            <a:off x="803850" y="865069"/>
            <a:ext cx="7536300" cy="265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-KR" sz="1400" dirty="0">
                <a:solidFill>
                  <a:srgbClr val="D9D9D9"/>
                </a:solidFill>
              </a:rPr>
              <a:t>Native language(compile target, run in VM): Michelson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DSL(Domain Specific Language) for automated escrow 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stack based     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strict static type checking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support formal verification</a:t>
            </a:r>
          </a:p>
          <a:p>
            <a:pPr algn="l">
              <a:lnSpc>
                <a:spcPct val="200000"/>
              </a:lnSpc>
              <a:buSzPts val="800"/>
            </a:pPr>
            <a:r>
              <a:rPr lang="en-US" altLang="ko" sz="1400" dirty="0">
                <a:solidFill>
                  <a:srgbClr val="D9D9D9"/>
                </a:solidFill>
              </a:rPr>
              <a:t>-</a:t>
            </a:r>
            <a:r>
              <a:rPr lang="ko" altLang="en-US" sz="1400" dirty="0">
                <a:solidFill>
                  <a:srgbClr val="D9D9D9"/>
                </a:solidFill>
              </a:rPr>
              <a:t> </a:t>
            </a:r>
            <a:r>
              <a:rPr lang="en-US" altLang="ko" sz="1400" dirty="0">
                <a:solidFill>
                  <a:srgbClr val="D9D9D9"/>
                </a:solidFill>
              </a:rPr>
              <a:t>High level language</a:t>
            </a:r>
            <a:br>
              <a:rPr lang="en-US" altLang="ko" sz="1400" dirty="0">
                <a:solidFill>
                  <a:srgbClr val="D9D9D9"/>
                </a:solidFill>
              </a:rPr>
            </a:br>
            <a:r>
              <a:rPr lang="en-US" altLang="ko" sz="1400" dirty="0">
                <a:solidFill>
                  <a:srgbClr val="D9D9D9"/>
                </a:solidFill>
              </a:rPr>
              <a:t>    Liquidity, Haskell, fi, ergo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F4E51C-9953-E347-8654-B1FA5DBF1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753" y="606079"/>
            <a:ext cx="3359399" cy="2069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407517-5A80-4B43-81ED-BD0FB5F923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8826" y="2710625"/>
            <a:ext cx="5403326" cy="23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6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9" name="Google Shape;59;p14">
            <a:extLst>
              <a:ext uri="{FF2B5EF4-FFF2-40B4-BE49-F238E27FC236}">
                <a16:creationId xmlns:a16="http://schemas.microsoft.com/office/drawing/2014/main" id="{B11273C2-F0EE-DB45-AE03-E1682ACDE0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5179" t="35244" b="36037"/>
          <a:stretch/>
        </p:blipFill>
        <p:spPr>
          <a:xfrm>
            <a:off x="3216728" y="1812470"/>
            <a:ext cx="5927273" cy="147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5;p31">
            <a:extLst>
              <a:ext uri="{FF2B5EF4-FFF2-40B4-BE49-F238E27FC236}">
                <a16:creationId xmlns:a16="http://schemas.microsoft.com/office/drawing/2014/main" id="{1E3E9662-50BA-2D48-A7E2-B45B1118522B}"/>
              </a:ext>
            </a:extLst>
          </p:cNvPr>
          <p:cNvSpPr txBox="1">
            <a:spLocks/>
          </p:cNvSpPr>
          <p:nvPr/>
        </p:nvSpPr>
        <p:spPr>
          <a:xfrm>
            <a:off x="356664" y="579897"/>
            <a:ext cx="5695344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Automated Escrow</a:t>
            </a:r>
            <a:endParaRPr 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4930CAC5-C1E3-DC44-875E-EC68D768AFD5}"/>
              </a:ext>
            </a:extLst>
          </p:cNvPr>
          <p:cNvSpPr txBox="1">
            <a:spLocks/>
          </p:cNvSpPr>
          <p:nvPr/>
        </p:nvSpPr>
        <p:spPr>
          <a:xfrm>
            <a:off x="930125" y="863837"/>
            <a:ext cx="7536300" cy="211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Best Smart Contract Language?</a:t>
            </a:r>
          </a:p>
          <a:p>
            <a:pPr algn="l">
              <a:lnSpc>
                <a:spcPct val="150000"/>
              </a:lnSpc>
              <a:buSzPts val="800"/>
            </a:pPr>
            <a:r>
              <a:rPr lang="ko-KR" altLang="en-US" sz="1400" dirty="0">
                <a:solidFill>
                  <a:srgbClr val="D9D9D9"/>
                </a:solidFill>
              </a:rPr>
              <a:t>    스마트 </a:t>
            </a:r>
            <a:r>
              <a:rPr lang="ko-KR" altLang="en-US" sz="1400" dirty="0" err="1">
                <a:solidFill>
                  <a:srgbClr val="D9D9D9"/>
                </a:solidFill>
              </a:rPr>
              <a:t>컨트랙트란</a:t>
            </a:r>
            <a:r>
              <a:rPr lang="ko-KR" altLang="en-US" sz="1400" dirty="0">
                <a:solidFill>
                  <a:srgbClr val="D9D9D9"/>
                </a:solidFill>
              </a:rPr>
              <a:t> 무엇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이어야 하는가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r>
              <a:rPr lang="ko-KR" altLang="en-US" sz="1400" dirty="0">
                <a:solidFill>
                  <a:srgbClr val="D9D9D9"/>
                </a:solidFill>
              </a:rPr>
              <a:t>인가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-KR" sz="1400" dirty="0">
                <a:solidFill>
                  <a:srgbClr val="D9D9D9"/>
                </a:solidFill>
              </a:rPr>
              <a:t>    </a:t>
            </a:r>
            <a:r>
              <a:rPr lang="ko-KR" altLang="en-US" sz="1400" dirty="0">
                <a:solidFill>
                  <a:srgbClr val="D9D9D9"/>
                </a:solidFill>
              </a:rPr>
              <a:t>누가 작성</a:t>
            </a:r>
            <a:r>
              <a:rPr lang="en-US" altLang="ko-KR" sz="1400" dirty="0">
                <a:solidFill>
                  <a:srgbClr val="D9D9D9"/>
                </a:solidFill>
              </a:rPr>
              <a:t>(</a:t>
            </a:r>
            <a:r>
              <a:rPr lang="ko-KR" altLang="en-US" sz="1400" dirty="0">
                <a:solidFill>
                  <a:srgbClr val="D9D9D9"/>
                </a:solidFill>
              </a:rPr>
              <a:t>사용</a:t>
            </a:r>
            <a:r>
              <a:rPr lang="en-US" altLang="ko-KR" sz="1400" dirty="0">
                <a:solidFill>
                  <a:srgbClr val="D9D9D9"/>
                </a:solidFill>
              </a:rPr>
              <a:t>)</a:t>
            </a:r>
            <a:r>
              <a:rPr lang="ko-KR" altLang="en-US" sz="1400" dirty="0">
                <a:solidFill>
                  <a:srgbClr val="D9D9D9"/>
                </a:solidFill>
              </a:rPr>
              <a:t>하는가</a:t>
            </a: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endParaRPr lang="en-US" altLang="ko-KR" sz="1400" dirty="0">
              <a:solidFill>
                <a:srgbClr val="D9D9D9"/>
              </a:solidFill>
            </a:endParaRPr>
          </a:p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ETH vs XTZ</a:t>
            </a:r>
          </a:p>
        </p:txBody>
      </p:sp>
      <p:graphicFrame>
        <p:nvGraphicFramePr>
          <p:cNvPr id="19" name="Google Shape;368;p42">
            <a:extLst>
              <a:ext uri="{FF2B5EF4-FFF2-40B4-BE49-F238E27FC236}">
                <a16:creationId xmlns:a16="http://schemas.microsoft.com/office/drawing/2014/main" id="{5FF38ADE-74C4-C44E-AA05-D65BA71DC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997181"/>
              </p:ext>
            </p:extLst>
          </p:nvPr>
        </p:nvGraphicFramePr>
        <p:xfrm>
          <a:off x="1179893" y="2785302"/>
          <a:ext cx="7120728" cy="10577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8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rgbClr val="D9D9D9"/>
                          </a:solidFill>
                        </a:rPr>
                        <a:t>Universal distributed computer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D9D9D9"/>
                          </a:solidFill>
                        </a:rPr>
                        <a:t>Written in JS, Python (General purpose)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D9D9D9"/>
                          </a:solidFill>
                        </a:rPr>
                        <a:t>By any developer</a:t>
                      </a:r>
                      <a:endParaRPr sz="14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sz="1400" dirty="0">
                          <a:solidFill>
                            <a:srgbClr val="EFEFEF"/>
                          </a:solidFill>
                        </a:rPr>
                        <a:t>Automate simple (legal) contracts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EFEFEF"/>
                          </a:solidFill>
                        </a:rPr>
                        <a:t>Written in DSLs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EFEFEF"/>
                          </a:solidFill>
                        </a:rPr>
                        <a:t>By Specialized developers</a:t>
                      </a:r>
                      <a:endParaRPr sz="1400" dirty="0">
                        <a:solidFill>
                          <a:srgbClr val="EFEFEF"/>
                        </a:solidFill>
                      </a:endParaRPr>
                    </a:p>
                  </a:txBody>
                  <a:tcPr marL="68575" marR="68575" marT="68575" marB="6857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4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20"/>
            <a:ext cx="9144002" cy="514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90FA7-26D7-264C-BEF6-F859D92D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785598"/>
          </a:xfrm>
          <a:prstGeom prst="rect">
            <a:avLst/>
          </a:prstGeom>
        </p:spPr>
      </p:pic>
      <p:pic>
        <p:nvPicPr>
          <p:cNvPr id="13" name="Google Shape;82;p18">
            <a:extLst>
              <a:ext uri="{FF2B5EF4-FFF2-40B4-BE49-F238E27FC236}">
                <a16:creationId xmlns:a16="http://schemas.microsoft.com/office/drawing/2014/main" id="{BF32AE6F-EA88-7E4F-8735-637B6A7CD14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446" t="41591" r="33839" b="47620"/>
          <a:stretch/>
        </p:blipFill>
        <p:spPr>
          <a:xfrm>
            <a:off x="2326821" y="2139043"/>
            <a:ext cx="3722916" cy="555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2;p29">
            <a:extLst>
              <a:ext uri="{FF2B5EF4-FFF2-40B4-BE49-F238E27FC236}">
                <a16:creationId xmlns:a16="http://schemas.microsoft.com/office/drawing/2014/main" id="{477621C7-C27D-D446-93F3-AB93C2D3D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969" y="-27841"/>
            <a:ext cx="18024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l">
              <a:buSzPts val="4500"/>
            </a:pPr>
            <a:r>
              <a:rPr lang="en-US" sz="1100" b="1" dirty="0">
                <a:solidFill>
                  <a:srgbClr val="D9D9D9"/>
                </a:solidFill>
              </a:rPr>
              <a:t>Smart Contract</a:t>
            </a:r>
            <a:endParaRPr sz="1100" b="1" dirty="0">
              <a:solidFill>
                <a:srgbClr val="FFFFFF"/>
              </a:solidFill>
            </a:endParaRPr>
          </a:p>
        </p:txBody>
      </p:sp>
      <p:sp>
        <p:nvSpPr>
          <p:cNvPr id="11" name="Google Shape;182;p29">
            <a:extLst>
              <a:ext uri="{FF2B5EF4-FFF2-40B4-BE49-F238E27FC236}">
                <a16:creationId xmlns:a16="http://schemas.microsoft.com/office/drawing/2014/main" id="{F90F6688-1931-8145-9B38-6A04C666D3B5}"/>
              </a:ext>
            </a:extLst>
          </p:cNvPr>
          <p:cNvSpPr txBox="1">
            <a:spLocks/>
          </p:cNvSpPr>
          <p:nvPr/>
        </p:nvSpPr>
        <p:spPr>
          <a:xfrm>
            <a:off x="7585705" y="-42250"/>
            <a:ext cx="1411991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500"/>
            </a:pPr>
            <a:r>
              <a:rPr lang="en-US" altLang="ko" sz="1200" b="1" dirty="0">
                <a:solidFill>
                  <a:srgbClr val="D9D9D9"/>
                </a:solidFill>
              </a:rPr>
              <a:t>TEZOS </a:t>
            </a:r>
            <a:r>
              <a:rPr lang="en-US" altLang="ko" sz="1200" dirty="0">
                <a:solidFill>
                  <a:srgbClr val="D9D9D9"/>
                </a:solidFill>
              </a:rPr>
              <a:t>KOREA  </a:t>
            </a:r>
            <a:endParaRPr lang="ko" altLang="en-US" sz="1200" dirty="0">
              <a:solidFill>
                <a:srgbClr val="FFFFFF"/>
              </a:solidFill>
            </a:endParaRPr>
          </a:p>
        </p:txBody>
      </p:sp>
      <p:pic>
        <p:nvPicPr>
          <p:cNvPr id="15" name="Google Shape;64;p15">
            <a:extLst>
              <a:ext uri="{FF2B5EF4-FFF2-40B4-BE49-F238E27FC236}">
                <a16:creationId xmlns:a16="http://schemas.microsoft.com/office/drawing/2014/main" id="{CAB43EAD-3433-774F-871F-918D8BE743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96429" b="90302"/>
          <a:stretch/>
        </p:blipFill>
        <p:spPr>
          <a:xfrm>
            <a:off x="8808285" y="44700"/>
            <a:ext cx="326572" cy="49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15;p31">
            <a:extLst>
              <a:ext uri="{FF2B5EF4-FFF2-40B4-BE49-F238E27FC236}">
                <a16:creationId xmlns:a16="http://schemas.microsoft.com/office/drawing/2014/main" id="{B1924FE0-BE6F-B64F-99B6-7AAAA1F9DBFF}"/>
              </a:ext>
            </a:extLst>
          </p:cNvPr>
          <p:cNvSpPr txBox="1">
            <a:spLocks/>
          </p:cNvSpPr>
          <p:nvPr/>
        </p:nvSpPr>
        <p:spPr>
          <a:xfrm>
            <a:off x="468638" y="456201"/>
            <a:ext cx="33594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9BD746"/>
                </a:solidFill>
              </a:rPr>
              <a:t>Automated Escrow</a:t>
            </a:r>
            <a:endParaRPr lang="ko-KR" altLang="en-US" sz="1600" dirty="0">
              <a:solidFill>
                <a:srgbClr val="9BD746"/>
              </a:solidFill>
            </a:endParaRPr>
          </a:p>
        </p:txBody>
      </p:sp>
      <p:sp>
        <p:nvSpPr>
          <p:cNvPr id="14" name="Google Shape;213;p31">
            <a:extLst>
              <a:ext uri="{FF2B5EF4-FFF2-40B4-BE49-F238E27FC236}">
                <a16:creationId xmlns:a16="http://schemas.microsoft.com/office/drawing/2014/main" id="{5392FAE8-DC39-D749-9DC8-ED712EF23CDD}"/>
              </a:ext>
            </a:extLst>
          </p:cNvPr>
          <p:cNvSpPr txBox="1">
            <a:spLocks/>
          </p:cNvSpPr>
          <p:nvPr/>
        </p:nvSpPr>
        <p:spPr>
          <a:xfrm>
            <a:off x="930125" y="825529"/>
            <a:ext cx="7536300" cy="3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50000"/>
              </a:lnSpc>
              <a:buSzPts val="800"/>
            </a:pPr>
            <a:r>
              <a:rPr lang="en-US" altLang="ko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</a:t>
            </a:r>
            <a:r>
              <a:rPr lang="ko" altLang="en-US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ETH | EOS | DEFINITY</a:t>
            </a:r>
            <a:endParaRPr lang="ko" altLang="en-US" sz="1400" i="1" dirty="0">
              <a:solidFill>
                <a:srgbClr val="D9D9D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C415A0-0A8F-8443-8727-945460D3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6199" y="1278402"/>
            <a:ext cx="5964007" cy="350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18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1220</Words>
  <Application>Microsoft Macintosh PowerPoint</Application>
  <PresentationFormat>On-screen Show (16:9)</PresentationFormat>
  <Paragraphs>381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Simple Dark</vt:lpstr>
      <vt:lpstr>PowerPoint Presentation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테조스 백서 스터디</vt:lpstr>
      <vt:lpstr>테조스 백서 스터디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Smart Contract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CHOI MINCHUL</cp:lastModifiedBy>
  <cp:revision>72</cp:revision>
  <dcterms:modified xsi:type="dcterms:W3CDTF">2019-01-15T08:40:36Z</dcterms:modified>
</cp:coreProperties>
</file>